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3" r:id="rId5"/>
  </p:sldMasterIdLst>
  <p:notesMasterIdLst>
    <p:notesMasterId r:id="rId42"/>
  </p:notesMasterIdLst>
  <p:sldIdLst>
    <p:sldId id="280" r:id="rId6"/>
    <p:sldId id="262" r:id="rId7"/>
    <p:sldId id="281" r:id="rId8"/>
    <p:sldId id="282" r:id="rId9"/>
    <p:sldId id="357" r:id="rId10"/>
    <p:sldId id="356" r:id="rId11"/>
    <p:sldId id="267" r:id="rId12"/>
    <p:sldId id="314" r:id="rId13"/>
    <p:sldId id="272" r:id="rId14"/>
    <p:sldId id="367" r:id="rId15"/>
    <p:sldId id="321" r:id="rId16"/>
    <p:sldId id="363" r:id="rId17"/>
    <p:sldId id="364" r:id="rId18"/>
    <p:sldId id="365" r:id="rId19"/>
    <p:sldId id="366" r:id="rId20"/>
    <p:sldId id="370" r:id="rId21"/>
    <p:sldId id="359" r:id="rId22"/>
    <p:sldId id="257" r:id="rId23"/>
    <p:sldId id="258" r:id="rId24"/>
    <p:sldId id="259" r:id="rId25"/>
    <p:sldId id="260" r:id="rId26"/>
    <p:sldId id="368" r:id="rId27"/>
    <p:sldId id="369" r:id="rId28"/>
    <p:sldId id="373" r:id="rId29"/>
    <p:sldId id="372" r:id="rId30"/>
    <p:sldId id="371" r:id="rId31"/>
    <p:sldId id="358" r:id="rId32"/>
    <p:sldId id="283" r:id="rId33"/>
    <p:sldId id="284" r:id="rId34"/>
    <p:sldId id="285" r:id="rId35"/>
    <p:sldId id="286" r:id="rId36"/>
    <p:sldId id="287" r:id="rId37"/>
    <p:sldId id="288" r:id="rId38"/>
    <p:sldId id="289" r:id="rId39"/>
    <p:sldId id="290" r:id="rId40"/>
    <p:sldId id="271"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574314-CD6E-5367-358C-DE5E0008C286}" name="Ooms, Herma" initials="OH" userId="S::h.ooms@nji.nl::9cf5e9c1-664b-4029-a626-760fbf9180c7" providerId="AD"/>
  <p188:author id="{2868D87E-63B9-311F-FB6B-279D9326FFD4}" name="Heijs, Lotte" initials="LH" userId="S::L.Heijs@nji.nl::a89ebb2c-1658-4960-ba8e-d0e9287ca9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E75"/>
    <a:srgbClr val="13889C"/>
    <a:srgbClr val="FFFFFF"/>
    <a:srgbClr val="9CCCD7"/>
    <a:srgbClr val="0078A7"/>
    <a:srgbClr val="009ECC"/>
    <a:srgbClr val="3392E0"/>
    <a:srgbClr val="F3FEFF"/>
    <a:srgbClr val="239FE7"/>
    <a:srgbClr val="339D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5033" autoAdjust="0"/>
  </p:normalViewPr>
  <p:slideViewPr>
    <p:cSldViewPr snapToGrid="0">
      <p:cViewPr varScale="1">
        <p:scale>
          <a:sx n="159" d="100"/>
          <a:sy n="159" d="100"/>
        </p:scale>
        <p:origin x="36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a Julio" userId="01e850a2-211e-4887-8206-95610f2305b6" providerId="ADAL" clId="{F83569F7-A247-41E3-B6CF-98654DE22D74}"/>
    <pc:docChg chg="delSld">
      <pc:chgData name="Lorena Julio" userId="01e850a2-211e-4887-8206-95610f2305b6" providerId="ADAL" clId="{F83569F7-A247-41E3-B6CF-98654DE22D74}" dt="2025-07-17T13:36:58.553" v="4" actId="2696"/>
      <pc:docMkLst>
        <pc:docMk/>
      </pc:docMkLst>
      <pc:sldChg chg="del">
        <pc:chgData name="Lorena Julio" userId="01e850a2-211e-4887-8206-95610f2305b6" providerId="ADAL" clId="{F83569F7-A247-41E3-B6CF-98654DE22D74}" dt="2025-07-17T13:36:54.541" v="3" actId="2696"/>
        <pc:sldMkLst>
          <pc:docMk/>
          <pc:sldMk cId="3387760996" sldId="278"/>
        </pc:sldMkLst>
      </pc:sldChg>
      <pc:sldChg chg="del">
        <pc:chgData name="Lorena Julio" userId="01e850a2-211e-4887-8206-95610f2305b6" providerId="ADAL" clId="{F83569F7-A247-41E3-B6CF-98654DE22D74}" dt="2025-07-17T13:36:58.553" v="4" actId="2696"/>
        <pc:sldMkLst>
          <pc:docMk/>
          <pc:sldMk cId="3111263523" sldId="320"/>
        </pc:sldMkLst>
      </pc:sldChg>
      <pc:sldChg chg="del">
        <pc:chgData name="Lorena Julio" userId="01e850a2-211e-4887-8206-95610f2305b6" providerId="ADAL" clId="{F83569F7-A247-41E3-B6CF-98654DE22D74}" dt="2025-07-17T13:36:46.285" v="2" actId="2696"/>
        <pc:sldMkLst>
          <pc:docMk/>
          <pc:sldMk cId="1314366592" sldId="346"/>
        </pc:sldMkLst>
      </pc:sldChg>
      <pc:sldChg chg="del">
        <pc:chgData name="Lorena Julio" userId="01e850a2-211e-4887-8206-95610f2305b6" providerId="ADAL" clId="{F83569F7-A247-41E3-B6CF-98654DE22D74}" dt="2025-07-17T13:36:41.200" v="0" actId="2696"/>
        <pc:sldMkLst>
          <pc:docMk/>
          <pc:sldMk cId="811471491" sldId="347"/>
        </pc:sldMkLst>
      </pc:sldChg>
      <pc:sldChg chg="del">
        <pc:chgData name="Lorena Julio" userId="01e850a2-211e-4887-8206-95610f2305b6" providerId="ADAL" clId="{F83569F7-A247-41E3-B6CF-98654DE22D74}" dt="2025-07-17T13:36:43.566" v="1" actId="2696"/>
        <pc:sldMkLst>
          <pc:docMk/>
          <pc:sldMk cId="3803405959" sldId="348"/>
        </pc:sldMkLst>
      </pc:sldChg>
      <pc:sldMasterChg chg="delSldLayout">
        <pc:chgData name="Lorena Julio" userId="01e850a2-211e-4887-8206-95610f2305b6" providerId="ADAL" clId="{F83569F7-A247-41E3-B6CF-98654DE22D74}" dt="2025-07-17T13:36:58.553" v="4" actId="2696"/>
        <pc:sldMasterMkLst>
          <pc:docMk/>
          <pc:sldMasterMk cId="3440102855" sldId="2147483648"/>
        </pc:sldMasterMkLst>
        <pc:sldLayoutChg chg="del">
          <pc:chgData name="Lorena Julio" userId="01e850a2-211e-4887-8206-95610f2305b6" providerId="ADAL" clId="{F83569F7-A247-41E3-B6CF-98654DE22D74}" dt="2025-07-17T13:36:58.553" v="4" actId="2696"/>
          <pc:sldLayoutMkLst>
            <pc:docMk/>
            <pc:sldMasterMk cId="3440102855" sldId="2147483648"/>
            <pc:sldLayoutMk cId="2493764764" sldId="214748366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5A9632-4EB0-4862-92FF-00CF01BE2205}" type="doc">
      <dgm:prSet loTypeId="urn:microsoft.com/office/officeart/2008/layout/LinedList" loCatId="list" qsTypeId="urn:microsoft.com/office/officeart/2005/8/quickstyle/simple1" qsCatId="simple" csTypeId="urn:microsoft.com/office/officeart/2005/8/colors/accent5_2" csCatId="accent5" phldr="1"/>
      <dgm:spPr/>
    </dgm:pt>
    <dgm:pt modelId="{5D3F0ED0-2EB6-453D-BE4B-4BBCD8987238}">
      <dgm:prSet phldrT="[Tekst]" custT="1"/>
      <dgm:spPr/>
      <dgm:t>
        <a:bodyPr rtlCol="0"/>
        <a:lstStyle/>
        <a:p>
          <a:pPr>
            <a:defRPr b="1"/>
          </a:pPr>
          <a:r>
            <a:rPr lang="nl-NL" sz="2400" b="1" noProof="0" dirty="0">
              <a:solidFill>
                <a:srgbClr val="9C2E75"/>
              </a:solidFill>
            </a:rPr>
            <a:t>Deskresearch </a:t>
          </a:r>
        </a:p>
        <a:p>
          <a:pPr>
            <a:defRPr b="1"/>
          </a:pPr>
          <a:r>
            <a:rPr lang="nl-NL" sz="2000" b="0" noProof="0" dirty="0">
              <a:solidFill>
                <a:srgbClr val="13889C"/>
              </a:solidFill>
            </a:rPr>
            <a:t>Wat weten we al vanuit de literatuur</a:t>
          </a:r>
        </a:p>
        <a:p>
          <a:pPr>
            <a:defRPr b="1"/>
          </a:pPr>
          <a:endParaRPr lang="nl-NL" sz="2800" b="0" noProof="0" dirty="0"/>
        </a:p>
      </dgm:t>
    </dgm:pt>
    <dgm:pt modelId="{D6F3F8CC-AE84-4149-B520-1874B1B79F46}" type="parTrans" cxnId="{DC7A4FA1-590E-402E-B3C9-432D9D9BC84E}">
      <dgm:prSet/>
      <dgm:spPr/>
      <dgm:t>
        <a:bodyPr rtlCol="0"/>
        <a:lstStyle/>
        <a:p>
          <a:pPr rtl="0"/>
          <a:endParaRPr lang="nl-NL" noProof="0"/>
        </a:p>
      </dgm:t>
    </dgm:pt>
    <dgm:pt modelId="{2E2BF50E-B394-4636-BF63-257039995E33}" type="sibTrans" cxnId="{DC7A4FA1-590E-402E-B3C9-432D9D9BC84E}">
      <dgm:prSet/>
      <dgm:spPr/>
      <dgm:t>
        <a:bodyPr rtlCol="0"/>
        <a:lstStyle/>
        <a:p>
          <a:pPr rtl="0"/>
          <a:endParaRPr lang="nl-NL" noProof="0"/>
        </a:p>
      </dgm:t>
    </dgm:pt>
    <dgm:pt modelId="{00C4C7D7-43FB-4C62-B653-0BAA02E17855}">
      <dgm:prSet phldrT="[Tekst]" custT="1"/>
      <dgm:spPr/>
      <dgm:t>
        <a:bodyPr rtlCol="0"/>
        <a:lstStyle/>
        <a:p>
          <a:pPr>
            <a:defRPr b="1"/>
          </a:pPr>
          <a:r>
            <a:rPr lang="nl-NL" sz="2400" noProof="0" dirty="0">
              <a:solidFill>
                <a:srgbClr val="9C2E75"/>
              </a:solidFill>
            </a:rPr>
            <a:t>Beproeving praktijk</a:t>
          </a:r>
        </a:p>
        <a:p>
          <a:pPr>
            <a:defRPr b="1"/>
          </a:pPr>
          <a:r>
            <a:rPr lang="nl-NL" sz="2000" b="0" noProof="0" dirty="0">
              <a:solidFill>
                <a:srgbClr val="13889C"/>
              </a:solidFill>
            </a:rPr>
            <a:t>3-6 locaties met elk 3 casussen jeugd en volwassenen (Movisie vanuit WMO)</a:t>
          </a:r>
        </a:p>
        <a:p>
          <a:pPr>
            <a:defRPr b="1"/>
          </a:pPr>
          <a:endParaRPr lang="nl-NL" sz="2000" b="0" noProof="0" dirty="0"/>
        </a:p>
      </dgm:t>
    </dgm:pt>
    <dgm:pt modelId="{D3913AE7-4A70-4B94-8990-85FA8AA36E6B}" type="parTrans" cxnId="{6013628C-81BE-42D0-96B9-999F0382D570}">
      <dgm:prSet/>
      <dgm:spPr/>
      <dgm:t>
        <a:bodyPr rtlCol="0"/>
        <a:lstStyle/>
        <a:p>
          <a:pPr rtl="0"/>
          <a:endParaRPr lang="nl-NL" noProof="0"/>
        </a:p>
      </dgm:t>
    </dgm:pt>
    <dgm:pt modelId="{26407BAA-24CA-40B6-A34E-07DAAD20ECB5}" type="sibTrans" cxnId="{6013628C-81BE-42D0-96B9-999F0382D570}">
      <dgm:prSet/>
      <dgm:spPr/>
      <dgm:t>
        <a:bodyPr rtlCol="0"/>
        <a:lstStyle/>
        <a:p>
          <a:pPr rtl="0"/>
          <a:endParaRPr lang="nl-NL" noProof="0"/>
        </a:p>
      </dgm:t>
    </dgm:pt>
    <dgm:pt modelId="{F736A35E-2610-4E57-8502-A39C95F9E2D4}">
      <dgm:prSet phldrT="[Tekst]" custT="1"/>
      <dgm:spPr/>
      <dgm:t>
        <a:bodyPr/>
        <a:lstStyle/>
        <a:p>
          <a:r>
            <a:rPr lang="nl-NL" sz="2400" b="1" kern="1200" dirty="0">
              <a:solidFill>
                <a:srgbClr val="9C2E75"/>
              </a:solidFill>
              <a:latin typeface="Calibri" panose="020F0502020204030204"/>
              <a:ea typeface="+mn-ea"/>
              <a:cs typeface="+mn-cs"/>
            </a:rPr>
            <a:t>Totaalanalyse</a:t>
          </a:r>
          <a:r>
            <a:rPr lang="nl-NL" sz="2400" b="1" kern="1200" dirty="0">
              <a:solidFill>
                <a:srgbClr val="072C54">
                  <a:hueOff val="0"/>
                  <a:satOff val="0"/>
                  <a:lumOff val="0"/>
                  <a:alphaOff val="0"/>
                </a:srgbClr>
              </a:solidFill>
              <a:latin typeface="Calibri" panose="020F0502020204030204"/>
              <a:ea typeface="+mn-ea"/>
              <a:cs typeface="+mn-cs"/>
            </a:rPr>
            <a:t> </a:t>
          </a:r>
        </a:p>
        <a:p>
          <a:r>
            <a:rPr lang="nl-NL" sz="2000" b="0" kern="1200" dirty="0">
              <a:solidFill>
                <a:srgbClr val="13889C"/>
              </a:solidFill>
              <a:latin typeface="Roboto"/>
              <a:ea typeface="+mn-ea"/>
              <a:cs typeface="+mn-cs"/>
            </a:rPr>
            <a:t>Conclusies en aanbevelingen: combinatie van deskresearch en beproeving analyseren</a:t>
          </a:r>
          <a:endParaRPr lang="nl-NL" sz="2000" b="0" kern="1200" noProof="0" dirty="0">
            <a:solidFill>
              <a:srgbClr val="13889C"/>
            </a:solidFill>
            <a:latin typeface="Roboto"/>
            <a:ea typeface="+mn-ea"/>
            <a:cs typeface="+mn-cs"/>
          </a:endParaRPr>
        </a:p>
      </dgm:t>
    </dgm:pt>
    <dgm:pt modelId="{8F371BDD-8874-43C8-97A1-A66FE5422788}" type="parTrans" cxnId="{6D3AA498-FF00-4504-B007-7F5B24444671}">
      <dgm:prSet/>
      <dgm:spPr/>
      <dgm:t>
        <a:bodyPr/>
        <a:lstStyle/>
        <a:p>
          <a:endParaRPr lang="nl-NL"/>
        </a:p>
      </dgm:t>
    </dgm:pt>
    <dgm:pt modelId="{954B6AED-2A73-4EBA-80ED-7ED3B2B9317C}" type="sibTrans" cxnId="{6D3AA498-FF00-4504-B007-7F5B24444671}">
      <dgm:prSet/>
      <dgm:spPr/>
      <dgm:t>
        <a:bodyPr/>
        <a:lstStyle/>
        <a:p>
          <a:endParaRPr lang="nl-NL"/>
        </a:p>
      </dgm:t>
    </dgm:pt>
    <dgm:pt modelId="{8772C5B7-EB17-4C53-B718-F9916D20700D}">
      <dgm:prSet phldrT="[Tekst]" custT="1"/>
      <dgm:spPr/>
      <dgm:t>
        <a:bodyPr/>
        <a:lstStyle/>
        <a:p>
          <a:r>
            <a:rPr lang="nl-NL" sz="2400" b="1" kern="1200" noProof="0" dirty="0">
              <a:solidFill>
                <a:srgbClr val="9C2E75"/>
              </a:solidFill>
              <a:latin typeface="Roboto"/>
              <a:ea typeface="+mn-ea"/>
              <a:cs typeface="+mn-cs"/>
            </a:rPr>
            <a:t>Onderzoek</a:t>
          </a:r>
        </a:p>
        <a:p>
          <a:r>
            <a:rPr lang="nl-NL" sz="2000" b="0" kern="1200" dirty="0">
              <a:solidFill>
                <a:srgbClr val="13889C"/>
              </a:solidFill>
              <a:latin typeface="Roboto"/>
              <a:ea typeface="+mn-ea"/>
              <a:cs typeface="+mn-cs"/>
            </a:rPr>
            <a:t>De rol van morele afwegingen op de indicaties en ondersteuning van de doelgroep levenslang &amp; levensbreed (Student Universiteit Utrecht)</a:t>
          </a:r>
          <a:endParaRPr lang="nl-NL" sz="2000" b="0" kern="1200" noProof="0" dirty="0">
            <a:solidFill>
              <a:srgbClr val="13889C"/>
            </a:solidFill>
            <a:latin typeface="Roboto"/>
            <a:ea typeface="+mn-ea"/>
            <a:cs typeface="+mn-cs"/>
          </a:endParaRPr>
        </a:p>
      </dgm:t>
    </dgm:pt>
    <dgm:pt modelId="{7551BD0F-5439-4859-995C-6687AFF48C20}" type="parTrans" cxnId="{159B7521-F0DD-4804-AF21-F35B1FE51C67}">
      <dgm:prSet/>
      <dgm:spPr/>
      <dgm:t>
        <a:bodyPr/>
        <a:lstStyle/>
        <a:p>
          <a:endParaRPr lang="nl-NL"/>
        </a:p>
      </dgm:t>
    </dgm:pt>
    <dgm:pt modelId="{3F553324-5D86-4065-973F-D3A7BF297BF0}" type="sibTrans" cxnId="{159B7521-F0DD-4804-AF21-F35B1FE51C67}">
      <dgm:prSet/>
      <dgm:spPr/>
      <dgm:t>
        <a:bodyPr/>
        <a:lstStyle/>
        <a:p>
          <a:endParaRPr lang="nl-NL"/>
        </a:p>
      </dgm:t>
    </dgm:pt>
    <dgm:pt modelId="{61B16EED-0C1F-4EE5-B9EA-06B00AD09583}" type="pres">
      <dgm:prSet presAssocID="{D75A9632-4EB0-4862-92FF-00CF01BE2205}" presName="vert0" presStyleCnt="0">
        <dgm:presLayoutVars>
          <dgm:dir/>
          <dgm:animOne val="branch"/>
          <dgm:animLvl val="lvl"/>
        </dgm:presLayoutVars>
      </dgm:prSet>
      <dgm:spPr/>
    </dgm:pt>
    <dgm:pt modelId="{6B348C13-195D-446E-8F66-535641AC5E88}" type="pres">
      <dgm:prSet presAssocID="{5D3F0ED0-2EB6-453D-BE4B-4BBCD8987238}" presName="thickLine" presStyleLbl="alignNode1" presStyleIdx="0" presStyleCnt="4"/>
      <dgm:spPr/>
    </dgm:pt>
    <dgm:pt modelId="{9800FAEF-162E-4ADC-A321-59E427652BA3}" type="pres">
      <dgm:prSet presAssocID="{5D3F0ED0-2EB6-453D-BE4B-4BBCD8987238}" presName="horz1" presStyleCnt="0"/>
      <dgm:spPr/>
    </dgm:pt>
    <dgm:pt modelId="{66E46708-F7D6-40A6-AC38-927B36EADA51}" type="pres">
      <dgm:prSet presAssocID="{5D3F0ED0-2EB6-453D-BE4B-4BBCD8987238}" presName="tx1" presStyleLbl="revTx" presStyleIdx="0" presStyleCnt="4"/>
      <dgm:spPr/>
    </dgm:pt>
    <dgm:pt modelId="{3749CF2B-704A-4999-9862-82C03AA9B944}" type="pres">
      <dgm:prSet presAssocID="{5D3F0ED0-2EB6-453D-BE4B-4BBCD8987238}" presName="vert1" presStyleCnt="0"/>
      <dgm:spPr/>
    </dgm:pt>
    <dgm:pt modelId="{112655D3-FCDE-48DC-A0CD-319A1337B779}" type="pres">
      <dgm:prSet presAssocID="{00C4C7D7-43FB-4C62-B653-0BAA02E17855}" presName="thickLine" presStyleLbl="alignNode1" presStyleIdx="1" presStyleCnt="4"/>
      <dgm:spPr/>
    </dgm:pt>
    <dgm:pt modelId="{A3B30104-CE47-4BD1-B5F7-82497F7B2201}" type="pres">
      <dgm:prSet presAssocID="{00C4C7D7-43FB-4C62-B653-0BAA02E17855}" presName="horz1" presStyleCnt="0"/>
      <dgm:spPr/>
    </dgm:pt>
    <dgm:pt modelId="{C0CC5DD0-51F5-40BC-A6BD-DF74877D749E}" type="pres">
      <dgm:prSet presAssocID="{00C4C7D7-43FB-4C62-B653-0BAA02E17855}" presName="tx1" presStyleLbl="revTx" presStyleIdx="1" presStyleCnt="4"/>
      <dgm:spPr/>
    </dgm:pt>
    <dgm:pt modelId="{A1CBF15A-286B-4D15-B550-A7F9A2D7DF5A}" type="pres">
      <dgm:prSet presAssocID="{00C4C7D7-43FB-4C62-B653-0BAA02E17855}" presName="vert1" presStyleCnt="0"/>
      <dgm:spPr/>
    </dgm:pt>
    <dgm:pt modelId="{8438E8D2-BE37-446C-9EDB-A56EC03BC4FE}" type="pres">
      <dgm:prSet presAssocID="{F736A35E-2610-4E57-8502-A39C95F9E2D4}" presName="thickLine" presStyleLbl="alignNode1" presStyleIdx="2" presStyleCnt="4"/>
      <dgm:spPr/>
    </dgm:pt>
    <dgm:pt modelId="{9FCB5EEF-68BC-46CE-9EEF-FB3F5619BF85}" type="pres">
      <dgm:prSet presAssocID="{F736A35E-2610-4E57-8502-A39C95F9E2D4}" presName="horz1" presStyleCnt="0"/>
      <dgm:spPr/>
    </dgm:pt>
    <dgm:pt modelId="{7F3B82F9-D2B2-4E01-95B6-F8794C526BB5}" type="pres">
      <dgm:prSet presAssocID="{F736A35E-2610-4E57-8502-A39C95F9E2D4}" presName="tx1" presStyleLbl="revTx" presStyleIdx="2" presStyleCnt="4"/>
      <dgm:spPr/>
    </dgm:pt>
    <dgm:pt modelId="{C478CBA5-6316-49BD-A734-9C70D630F5E3}" type="pres">
      <dgm:prSet presAssocID="{F736A35E-2610-4E57-8502-A39C95F9E2D4}" presName="vert1" presStyleCnt="0"/>
      <dgm:spPr/>
    </dgm:pt>
    <dgm:pt modelId="{470FC2E1-F46D-4BF4-AB1C-C06A9D6FA041}" type="pres">
      <dgm:prSet presAssocID="{8772C5B7-EB17-4C53-B718-F9916D20700D}" presName="thickLine" presStyleLbl="alignNode1" presStyleIdx="3" presStyleCnt="4"/>
      <dgm:spPr/>
    </dgm:pt>
    <dgm:pt modelId="{7CEA5687-A902-4EF4-B1EB-2FFB23E523AE}" type="pres">
      <dgm:prSet presAssocID="{8772C5B7-EB17-4C53-B718-F9916D20700D}" presName="horz1" presStyleCnt="0"/>
      <dgm:spPr/>
    </dgm:pt>
    <dgm:pt modelId="{9F3BCA52-A6CA-4F22-A439-759501E0B199}" type="pres">
      <dgm:prSet presAssocID="{8772C5B7-EB17-4C53-B718-F9916D20700D}" presName="tx1" presStyleLbl="revTx" presStyleIdx="3" presStyleCnt="4" custScaleY="163072"/>
      <dgm:spPr/>
    </dgm:pt>
    <dgm:pt modelId="{05910065-7DAB-4A68-A98B-0DE74FD6D76A}" type="pres">
      <dgm:prSet presAssocID="{8772C5B7-EB17-4C53-B718-F9916D20700D}" presName="vert1" presStyleCnt="0"/>
      <dgm:spPr/>
    </dgm:pt>
  </dgm:ptLst>
  <dgm:cxnLst>
    <dgm:cxn modelId="{7DDEA20D-59CA-457B-BE1E-548C69DFDDA6}" type="presOf" srcId="{8772C5B7-EB17-4C53-B718-F9916D20700D}" destId="{9F3BCA52-A6CA-4F22-A439-759501E0B199}" srcOrd="0" destOrd="0" presId="urn:microsoft.com/office/officeart/2008/layout/LinedList"/>
    <dgm:cxn modelId="{E679D316-B103-4BD6-9D36-F8C03B828C88}" type="presOf" srcId="{5D3F0ED0-2EB6-453D-BE4B-4BBCD8987238}" destId="{66E46708-F7D6-40A6-AC38-927B36EADA51}" srcOrd="0" destOrd="0" presId="urn:microsoft.com/office/officeart/2008/layout/LinedList"/>
    <dgm:cxn modelId="{159B7521-F0DD-4804-AF21-F35B1FE51C67}" srcId="{D75A9632-4EB0-4862-92FF-00CF01BE2205}" destId="{8772C5B7-EB17-4C53-B718-F9916D20700D}" srcOrd="3" destOrd="0" parTransId="{7551BD0F-5439-4859-995C-6687AFF48C20}" sibTransId="{3F553324-5D86-4065-973F-D3A7BF297BF0}"/>
    <dgm:cxn modelId="{6013628C-81BE-42D0-96B9-999F0382D570}" srcId="{D75A9632-4EB0-4862-92FF-00CF01BE2205}" destId="{00C4C7D7-43FB-4C62-B653-0BAA02E17855}" srcOrd="1" destOrd="0" parTransId="{D3913AE7-4A70-4B94-8990-85FA8AA36E6B}" sibTransId="{26407BAA-24CA-40B6-A34E-07DAAD20ECB5}"/>
    <dgm:cxn modelId="{6D3AA498-FF00-4504-B007-7F5B24444671}" srcId="{D75A9632-4EB0-4862-92FF-00CF01BE2205}" destId="{F736A35E-2610-4E57-8502-A39C95F9E2D4}" srcOrd="2" destOrd="0" parTransId="{8F371BDD-8874-43C8-97A1-A66FE5422788}" sibTransId="{954B6AED-2A73-4EBA-80ED-7ED3B2B9317C}"/>
    <dgm:cxn modelId="{DC7A4FA1-590E-402E-B3C9-432D9D9BC84E}" srcId="{D75A9632-4EB0-4862-92FF-00CF01BE2205}" destId="{5D3F0ED0-2EB6-453D-BE4B-4BBCD8987238}" srcOrd="0" destOrd="0" parTransId="{D6F3F8CC-AE84-4149-B520-1874B1B79F46}" sibTransId="{2E2BF50E-B394-4636-BF63-257039995E33}"/>
    <dgm:cxn modelId="{C0AFCDCF-FFAF-42F9-B207-2D63C254DCDC}" type="presOf" srcId="{D75A9632-4EB0-4862-92FF-00CF01BE2205}" destId="{61B16EED-0C1F-4EE5-B9EA-06B00AD09583}" srcOrd="0" destOrd="0" presId="urn:microsoft.com/office/officeart/2008/layout/LinedList"/>
    <dgm:cxn modelId="{323192D1-48E4-4BA7-93C5-7A90FCBCE190}" type="presOf" srcId="{F736A35E-2610-4E57-8502-A39C95F9E2D4}" destId="{7F3B82F9-D2B2-4E01-95B6-F8794C526BB5}" srcOrd="0" destOrd="0" presId="urn:microsoft.com/office/officeart/2008/layout/LinedList"/>
    <dgm:cxn modelId="{68BAB1EB-E336-45FA-98E0-D85AE4CAD39F}" type="presOf" srcId="{00C4C7D7-43FB-4C62-B653-0BAA02E17855}" destId="{C0CC5DD0-51F5-40BC-A6BD-DF74877D749E}" srcOrd="0" destOrd="0" presId="urn:microsoft.com/office/officeart/2008/layout/LinedList"/>
    <dgm:cxn modelId="{4D690821-41B5-4026-ABC0-6713CBD13F99}" type="presParOf" srcId="{61B16EED-0C1F-4EE5-B9EA-06B00AD09583}" destId="{6B348C13-195D-446E-8F66-535641AC5E88}" srcOrd="0" destOrd="0" presId="urn:microsoft.com/office/officeart/2008/layout/LinedList"/>
    <dgm:cxn modelId="{94FA6910-037F-49F4-9555-2F8E625E51C5}" type="presParOf" srcId="{61B16EED-0C1F-4EE5-B9EA-06B00AD09583}" destId="{9800FAEF-162E-4ADC-A321-59E427652BA3}" srcOrd="1" destOrd="0" presId="urn:microsoft.com/office/officeart/2008/layout/LinedList"/>
    <dgm:cxn modelId="{B3B4D047-2ED1-4EAE-947B-3419B919F6AB}" type="presParOf" srcId="{9800FAEF-162E-4ADC-A321-59E427652BA3}" destId="{66E46708-F7D6-40A6-AC38-927B36EADA51}" srcOrd="0" destOrd="0" presId="urn:microsoft.com/office/officeart/2008/layout/LinedList"/>
    <dgm:cxn modelId="{4503D331-13D3-4B31-AA49-9665F043CAA7}" type="presParOf" srcId="{9800FAEF-162E-4ADC-A321-59E427652BA3}" destId="{3749CF2B-704A-4999-9862-82C03AA9B944}" srcOrd="1" destOrd="0" presId="urn:microsoft.com/office/officeart/2008/layout/LinedList"/>
    <dgm:cxn modelId="{AD4027AD-5442-4554-9590-16AC775DB44F}" type="presParOf" srcId="{61B16EED-0C1F-4EE5-B9EA-06B00AD09583}" destId="{112655D3-FCDE-48DC-A0CD-319A1337B779}" srcOrd="2" destOrd="0" presId="urn:microsoft.com/office/officeart/2008/layout/LinedList"/>
    <dgm:cxn modelId="{15AF4C08-55A0-42C5-B8A5-DA0C6B13B73F}" type="presParOf" srcId="{61B16EED-0C1F-4EE5-B9EA-06B00AD09583}" destId="{A3B30104-CE47-4BD1-B5F7-82497F7B2201}" srcOrd="3" destOrd="0" presId="urn:microsoft.com/office/officeart/2008/layout/LinedList"/>
    <dgm:cxn modelId="{3A1A0C67-7C0D-45CD-BC2F-03CA3DB106F5}" type="presParOf" srcId="{A3B30104-CE47-4BD1-B5F7-82497F7B2201}" destId="{C0CC5DD0-51F5-40BC-A6BD-DF74877D749E}" srcOrd="0" destOrd="0" presId="urn:microsoft.com/office/officeart/2008/layout/LinedList"/>
    <dgm:cxn modelId="{359227A5-3A7D-4A72-81AD-67E1176C6D28}" type="presParOf" srcId="{A3B30104-CE47-4BD1-B5F7-82497F7B2201}" destId="{A1CBF15A-286B-4D15-B550-A7F9A2D7DF5A}" srcOrd="1" destOrd="0" presId="urn:microsoft.com/office/officeart/2008/layout/LinedList"/>
    <dgm:cxn modelId="{DDE3755B-9D79-43B5-80B3-8BC92145D6B1}" type="presParOf" srcId="{61B16EED-0C1F-4EE5-B9EA-06B00AD09583}" destId="{8438E8D2-BE37-446C-9EDB-A56EC03BC4FE}" srcOrd="4" destOrd="0" presId="urn:microsoft.com/office/officeart/2008/layout/LinedList"/>
    <dgm:cxn modelId="{34D3E8E0-6EEB-4CEE-A291-AE6A9E4B0638}" type="presParOf" srcId="{61B16EED-0C1F-4EE5-B9EA-06B00AD09583}" destId="{9FCB5EEF-68BC-46CE-9EEF-FB3F5619BF85}" srcOrd="5" destOrd="0" presId="urn:microsoft.com/office/officeart/2008/layout/LinedList"/>
    <dgm:cxn modelId="{4B0C9993-F0B4-4714-BF45-8C2912A1794F}" type="presParOf" srcId="{9FCB5EEF-68BC-46CE-9EEF-FB3F5619BF85}" destId="{7F3B82F9-D2B2-4E01-95B6-F8794C526BB5}" srcOrd="0" destOrd="0" presId="urn:microsoft.com/office/officeart/2008/layout/LinedList"/>
    <dgm:cxn modelId="{D86F8A08-76E8-494F-829A-61277CDD5779}" type="presParOf" srcId="{9FCB5EEF-68BC-46CE-9EEF-FB3F5619BF85}" destId="{C478CBA5-6316-49BD-A734-9C70D630F5E3}" srcOrd="1" destOrd="0" presId="urn:microsoft.com/office/officeart/2008/layout/LinedList"/>
    <dgm:cxn modelId="{47056B8F-7771-432F-9723-54D0F26211BF}" type="presParOf" srcId="{61B16EED-0C1F-4EE5-B9EA-06B00AD09583}" destId="{470FC2E1-F46D-4BF4-AB1C-C06A9D6FA041}" srcOrd="6" destOrd="0" presId="urn:microsoft.com/office/officeart/2008/layout/LinedList"/>
    <dgm:cxn modelId="{568C95E7-9F47-466E-9A51-1F0F5F8C7EE3}" type="presParOf" srcId="{61B16EED-0C1F-4EE5-B9EA-06B00AD09583}" destId="{7CEA5687-A902-4EF4-B1EB-2FFB23E523AE}" srcOrd="7" destOrd="0" presId="urn:microsoft.com/office/officeart/2008/layout/LinedList"/>
    <dgm:cxn modelId="{91988599-3287-46B7-8C26-B8E5C286D4E2}" type="presParOf" srcId="{7CEA5687-A902-4EF4-B1EB-2FFB23E523AE}" destId="{9F3BCA52-A6CA-4F22-A439-759501E0B199}" srcOrd="0" destOrd="0" presId="urn:microsoft.com/office/officeart/2008/layout/LinedList"/>
    <dgm:cxn modelId="{AEC6932F-E06A-4C00-9957-3DD5EEA99769}" type="presParOf" srcId="{7CEA5687-A902-4EF4-B1EB-2FFB23E523AE}" destId="{05910065-7DAB-4A68-A98B-0DE74FD6D76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48C13-195D-446E-8F66-535641AC5E88}">
      <dsp:nvSpPr>
        <dsp:cNvPr id="0" name=""/>
        <dsp:cNvSpPr/>
      </dsp:nvSpPr>
      <dsp:spPr>
        <a:xfrm>
          <a:off x="0" y="1853"/>
          <a:ext cx="83089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46708-F7D6-40A6-AC38-927B36EADA51}">
      <dsp:nvSpPr>
        <dsp:cNvPr id="0" name=""/>
        <dsp:cNvSpPr/>
      </dsp:nvSpPr>
      <dsp:spPr>
        <a:xfrm>
          <a:off x="0" y="1853"/>
          <a:ext cx="8308999" cy="13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rtlCol="0" anchor="t" anchorCtr="0">
          <a:noAutofit/>
        </a:bodyPr>
        <a:lstStyle/>
        <a:p>
          <a:pPr marL="0" lvl="0" indent="0" algn="l" defTabSz="1066800">
            <a:lnSpc>
              <a:spcPct val="90000"/>
            </a:lnSpc>
            <a:spcBef>
              <a:spcPct val="0"/>
            </a:spcBef>
            <a:spcAft>
              <a:spcPct val="35000"/>
            </a:spcAft>
            <a:buNone/>
            <a:defRPr b="1"/>
          </a:pPr>
          <a:r>
            <a:rPr lang="nl-NL" sz="2400" b="1" kern="1200" noProof="0" dirty="0">
              <a:solidFill>
                <a:srgbClr val="9C2E75"/>
              </a:solidFill>
            </a:rPr>
            <a:t>Deskresearch </a:t>
          </a:r>
        </a:p>
        <a:p>
          <a:pPr marL="0" lvl="0" indent="0" algn="l" defTabSz="1066800">
            <a:lnSpc>
              <a:spcPct val="90000"/>
            </a:lnSpc>
            <a:spcBef>
              <a:spcPct val="0"/>
            </a:spcBef>
            <a:spcAft>
              <a:spcPct val="35000"/>
            </a:spcAft>
            <a:buNone/>
            <a:defRPr b="1"/>
          </a:pPr>
          <a:r>
            <a:rPr lang="nl-NL" sz="2000" b="0" kern="1200" noProof="0" dirty="0">
              <a:solidFill>
                <a:srgbClr val="13889C"/>
              </a:solidFill>
            </a:rPr>
            <a:t>Wat weten we al vanuit de literatuur</a:t>
          </a:r>
        </a:p>
        <a:p>
          <a:pPr marL="0" lvl="0" indent="0" algn="l" defTabSz="1066800">
            <a:lnSpc>
              <a:spcPct val="90000"/>
            </a:lnSpc>
            <a:spcBef>
              <a:spcPct val="0"/>
            </a:spcBef>
            <a:spcAft>
              <a:spcPct val="35000"/>
            </a:spcAft>
            <a:buNone/>
            <a:defRPr b="1"/>
          </a:pPr>
          <a:endParaRPr lang="nl-NL" sz="2800" b="0" kern="1200" noProof="0" dirty="0"/>
        </a:p>
      </dsp:txBody>
      <dsp:txXfrm>
        <a:off x="0" y="1853"/>
        <a:ext cx="8308999" cy="1341381"/>
      </dsp:txXfrm>
    </dsp:sp>
    <dsp:sp modelId="{112655D3-FCDE-48DC-A0CD-319A1337B779}">
      <dsp:nvSpPr>
        <dsp:cNvPr id="0" name=""/>
        <dsp:cNvSpPr/>
      </dsp:nvSpPr>
      <dsp:spPr>
        <a:xfrm>
          <a:off x="0" y="1343235"/>
          <a:ext cx="83089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C5DD0-51F5-40BC-A6BD-DF74877D749E}">
      <dsp:nvSpPr>
        <dsp:cNvPr id="0" name=""/>
        <dsp:cNvSpPr/>
      </dsp:nvSpPr>
      <dsp:spPr>
        <a:xfrm>
          <a:off x="0" y="1343235"/>
          <a:ext cx="8308999" cy="13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rtlCol="0" anchor="t" anchorCtr="0">
          <a:noAutofit/>
        </a:bodyPr>
        <a:lstStyle/>
        <a:p>
          <a:pPr marL="0" lvl="0" indent="0" algn="l" defTabSz="1066800">
            <a:lnSpc>
              <a:spcPct val="90000"/>
            </a:lnSpc>
            <a:spcBef>
              <a:spcPct val="0"/>
            </a:spcBef>
            <a:spcAft>
              <a:spcPct val="35000"/>
            </a:spcAft>
            <a:buNone/>
            <a:defRPr b="1"/>
          </a:pPr>
          <a:r>
            <a:rPr lang="nl-NL" sz="2400" kern="1200" noProof="0" dirty="0">
              <a:solidFill>
                <a:srgbClr val="9C2E75"/>
              </a:solidFill>
            </a:rPr>
            <a:t>Beproeving praktijk</a:t>
          </a:r>
        </a:p>
        <a:p>
          <a:pPr marL="0" lvl="0" indent="0" algn="l" defTabSz="1066800">
            <a:lnSpc>
              <a:spcPct val="90000"/>
            </a:lnSpc>
            <a:spcBef>
              <a:spcPct val="0"/>
            </a:spcBef>
            <a:spcAft>
              <a:spcPct val="35000"/>
            </a:spcAft>
            <a:buNone/>
            <a:defRPr b="1"/>
          </a:pPr>
          <a:r>
            <a:rPr lang="nl-NL" sz="2000" b="0" kern="1200" noProof="0" dirty="0">
              <a:solidFill>
                <a:srgbClr val="13889C"/>
              </a:solidFill>
            </a:rPr>
            <a:t>3-6 locaties met elk 3 casussen jeugd en volwassenen (Movisie vanuit WMO)</a:t>
          </a:r>
        </a:p>
        <a:p>
          <a:pPr marL="0" lvl="0" indent="0" algn="l" defTabSz="1066800">
            <a:lnSpc>
              <a:spcPct val="90000"/>
            </a:lnSpc>
            <a:spcBef>
              <a:spcPct val="0"/>
            </a:spcBef>
            <a:spcAft>
              <a:spcPct val="35000"/>
            </a:spcAft>
            <a:buNone/>
            <a:defRPr b="1"/>
          </a:pPr>
          <a:endParaRPr lang="nl-NL" sz="2000" b="0" kern="1200" noProof="0" dirty="0"/>
        </a:p>
      </dsp:txBody>
      <dsp:txXfrm>
        <a:off x="0" y="1343235"/>
        <a:ext cx="8308999" cy="1341381"/>
      </dsp:txXfrm>
    </dsp:sp>
    <dsp:sp modelId="{8438E8D2-BE37-446C-9EDB-A56EC03BC4FE}">
      <dsp:nvSpPr>
        <dsp:cNvPr id="0" name=""/>
        <dsp:cNvSpPr/>
      </dsp:nvSpPr>
      <dsp:spPr>
        <a:xfrm>
          <a:off x="0" y="2684616"/>
          <a:ext cx="83089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3B82F9-D2B2-4E01-95B6-F8794C526BB5}">
      <dsp:nvSpPr>
        <dsp:cNvPr id="0" name=""/>
        <dsp:cNvSpPr/>
      </dsp:nvSpPr>
      <dsp:spPr>
        <a:xfrm>
          <a:off x="0" y="2684616"/>
          <a:ext cx="8308999" cy="13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l-NL" sz="2400" b="1" kern="1200" dirty="0">
              <a:solidFill>
                <a:srgbClr val="9C2E75"/>
              </a:solidFill>
              <a:latin typeface="Calibri" panose="020F0502020204030204"/>
              <a:ea typeface="+mn-ea"/>
              <a:cs typeface="+mn-cs"/>
            </a:rPr>
            <a:t>Totaalanalyse</a:t>
          </a:r>
          <a:r>
            <a:rPr lang="nl-NL" sz="2400" b="1" kern="1200" dirty="0">
              <a:solidFill>
                <a:srgbClr val="072C54">
                  <a:hueOff val="0"/>
                  <a:satOff val="0"/>
                  <a:lumOff val="0"/>
                  <a:alphaOff val="0"/>
                </a:srgbClr>
              </a:solidFill>
              <a:latin typeface="Calibri" panose="020F0502020204030204"/>
              <a:ea typeface="+mn-ea"/>
              <a:cs typeface="+mn-cs"/>
            </a:rPr>
            <a:t> </a:t>
          </a:r>
        </a:p>
        <a:p>
          <a:pPr marL="0" lvl="0" indent="0" algn="l" defTabSz="1066800">
            <a:lnSpc>
              <a:spcPct val="90000"/>
            </a:lnSpc>
            <a:spcBef>
              <a:spcPct val="0"/>
            </a:spcBef>
            <a:spcAft>
              <a:spcPct val="35000"/>
            </a:spcAft>
            <a:buNone/>
          </a:pPr>
          <a:r>
            <a:rPr lang="nl-NL" sz="2000" b="0" kern="1200" dirty="0">
              <a:solidFill>
                <a:srgbClr val="13889C"/>
              </a:solidFill>
              <a:latin typeface="Roboto"/>
              <a:ea typeface="+mn-ea"/>
              <a:cs typeface="+mn-cs"/>
            </a:rPr>
            <a:t>Conclusies en aanbevelingen: combinatie van deskresearch en beproeving analyseren</a:t>
          </a:r>
          <a:endParaRPr lang="nl-NL" sz="2000" b="0" kern="1200" noProof="0" dirty="0">
            <a:solidFill>
              <a:srgbClr val="13889C"/>
            </a:solidFill>
            <a:latin typeface="Roboto"/>
            <a:ea typeface="+mn-ea"/>
            <a:cs typeface="+mn-cs"/>
          </a:endParaRPr>
        </a:p>
      </dsp:txBody>
      <dsp:txXfrm>
        <a:off x="0" y="2684616"/>
        <a:ext cx="8308999" cy="1341381"/>
      </dsp:txXfrm>
    </dsp:sp>
    <dsp:sp modelId="{470FC2E1-F46D-4BF4-AB1C-C06A9D6FA041}">
      <dsp:nvSpPr>
        <dsp:cNvPr id="0" name=""/>
        <dsp:cNvSpPr/>
      </dsp:nvSpPr>
      <dsp:spPr>
        <a:xfrm>
          <a:off x="0" y="4025997"/>
          <a:ext cx="83089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BCA52-A6CA-4F22-A439-759501E0B199}">
      <dsp:nvSpPr>
        <dsp:cNvPr id="0" name=""/>
        <dsp:cNvSpPr/>
      </dsp:nvSpPr>
      <dsp:spPr>
        <a:xfrm>
          <a:off x="0" y="4025997"/>
          <a:ext cx="8300884" cy="2187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l-NL" sz="2400" b="1" kern="1200" noProof="0" dirty="0">
              <a:solidFill>
                <a:srgbClr val="9C2E75"/>
              </a:solidFill>
              <a:latin typeface="Roboto"/>
              <a:ea typeface="+mn-ea"/>
              <a:cs typeface="+mn-cs"/>
            </a:rPr>
            <a:t>Onderzoek</a:t>
          </a:r>
        </a:p>
        <a:p>
          <a:pPr marL="0" lvl="0" indent="0" algn="l" defTabSz="1066800">
            <a:lnSpc>
              <a:spcPct val="90000"/>
            </a:lnSpc>
            <a:spcBef>
              <a:spcPct val="0"/>
            </a:spcBef>
            <a:spcAft>
              <a:spcPct val="35000"/>
            </a:spcAft>
            <a:buNone/>
          </a:pPr>
          <a:r>
            <a:rPr lang="nl-NL" sz="2000" b="0" kern="1200" dirty="0">
              <a:solidFill>
                <a:srgbClr val="13889C"/>
              </a:solidFill>
              <a:latin typeface="Roboto"/>
              <a:ea typeface="+mn-ea"/>
              <a:cs typeface="+mn-cs"/>
            </a:rPr>
            <a:t>De rol van morele afwegingen op de indicaties en ondersteuning van de doelgroep levenslang &amp; levensbreed (Student Universiteit Utrecht)</a:t>
          </a:r>
          <a:endParaRPr lang="nl-NL" sz="2000" b="0" kern="1200" noProof="0" dirty="0">
            <a:solidFill>
              <a:srgbClr val="13889C"/>
            </a:solidFill>
            <a:latin typeface="Roboto"/>
            <a:ea typeface="+mn-ea"/>
            <a:cs typeface="+mn-cs"/>
          </a:endParaRPr>
        </a:p>
      </dsp:txBody>
      <dsp:txXfrm>
        <a:off x="0" y="4025997"/>
        <a:ext cx="8300884" cy="21874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01B5D-2738-4BD0-9B35-2BAF2C7E5FB9}" type="datetimeFigureOut">
              <a:rPr lang="nl-NL" smtClean="0"/>
              <a:t>17-7-2025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B790A-A27E-4437-BFEC-1DC5D3EB90A5}" type="slidenum">
              <a:rPr lang="nl-NL" smtClean="0"/>
              <a:t>‹nr.›</a:t>
            </a:fld>
            <a:endParaRPr lang="nl-NL"/>
          </a:p>
        </p:txBody>
      </p:sp>
    </p:spTree>
    <p:extLst>
      <p:ext uri="{BB962C8B-B14F-4D97-AF65-F5344CB8AC3E}">
        <p14:creationId xmlns:p14="http://schemas.microsoft.com/office/powerpoint/2010/main" val="1549332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F72DD-2488-A5A8-B2F0-DA1E1393ED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31D10A-FA49-3651-74E7-78CE263A0F6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B40BA3-10DE-3122-D62A-0AA4CB9B4DB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C8913D6-4541-2B83-7C70-9563C9C75823}"/>
              </a:ext>
            </a:extLst>
          </p:cNvPr>
          <p:cNvSpPr>
            <a:spLocks noGrp="1"/>
          </p:cNvSpPr>
          <p:nvPr>
            <p:ph type="sldNum" sz="quarter" idx="5"/>
          </p:nvPr>
        </p:nvSpPr>
        <p:spPr/>
        <p:txBody>
          <a:bodyPr/>
          <a:lstStyle/>
          <a:p>
            <a:fld id="{9D0B790A-A27E-4437-BFEC-1DC5D3EB90A5}" type="slidenum">
              <a:rPr lang="nl-NL" smtClean="0"/>
              <a:t>1</a:t>
            </a:fld>
            <a:endParaRPr lang="nl-NL"/>
          </a:p>
        </p:txBody>
      </p:sp>
    </p:spTree>
    <p:extLst>
      <p:ext uri="{BB962C8B-B14F-4D97-AF65-F5344CB8AC3E}">
        <p14:creationId xmlns:p14="http://schemas.microsoft.com/office/powerpoint/2010/main" val="4000469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 basis van de deskresearch hebben we een paar aanknopingspunten geformuleerd. Als het goed is worden deze vragen in de volgende fase van dit actieonderzoek beantwoord. </a:t>
            </a:r>
          </a:p>
          <a:p>
            <a:pPr marL="228600" indent="-228600">
              <a:buAutoNum type="arabicPeriod"/>
            </a:pPr>
            <a:r>
              <a:rPr lang="nl-NL"/>
              <a:t>Ten eerste gaan veel onderzoeken over de generieke toegang, dus ook een loket bij de gemeente. De vraag is dus of deze dingen ook spelen bij wijkteams specifiek.</a:t>
            </a:r>
          </a:p>
          <a:p>
            <a:pPr marL="228600" indent="-228600">
              <a:buAutoNum type="arabicPeriod"/>
            </a:pPr>
            <a:r>
              <a:rPr lang="nl-NL"/>
              <a:t>Ten tweede zijn we benieuwd welke oplossingen al toegepast worden en wat het resultaat daarvan is. Pas dan kunnen we weer verder met evalueren en </a:t>
            </a:r>
            <a:r>
              <a:rPr lang="nl-NL" err="1"/>
              <a:t>doorontwikkelen</a:t>
            </a:r>
            <a:r>
              <a:rPr lang="nl-NL"/>
              <a:t>. </a:t>
            </a:r>
          </a:p>
          <a:p>
            <a:pPr marL="228600" indent="-228600">
              <a:buAutoNum type="arabicPeriod"/>
            </a:pPr>
            <a:r>
              <a:rPr lang="nl-NL"/>
              <a:t>Er zijn al veel handvatten die kunnen helpen bij het werk van de wijkteams, zoals screening tools voor LVB en een handreiking voor waakvlamcontact. De vraag is of deze handvatten nuttig zijn voor wijkteams en of er misschien andere kennisbehoeften zijn wat betreft deze doelgroep? Wij hebben namelijk niks kunnen vinden over het gebruik en de beoordeling van deze handvatten. </a:t>
            </a:r>
          </a:p>
          <a:p>
            <a:pPr marL="228600" indent="-228600">
              <a:buAutoNum type="arabicPeriod"/>
            </a:pPr>
            <a:r>
              <a:rPr lang="nl-NL"/>
              <a:t>Er wordt ook gelet op of er voor deze doelgroep voldoende wordt gewerkt met preventie of een toekomstperspectief. Heeft men goed door dat deze doelgroep niet zal verdwijnen na 1 afgesloten traject? </a:t>
            </a:r>
          </a:p>
          <a:p>
            <a:pPr marL="228600" indent="-228600">
              <a:buAutoNum type="arabicPeriod"/>
            </a:pPr>
            <a:endParaRPr lang="nl-NL"/>
          </a:p>
          <a:p>
            <a:pPr marL="0" indent="0">
              <a:buNone/>
            </a:pPr>
            <a:r>
              <a:rPr lang="nl-NL"/>
              <a:t>Als laatste het vraagstuk over wetgeving. Hier is veel heen en weer over. Aan de ene kant staat een groep die vindt dat de wetten en kaders beperkend zijn, in dat ze geen rekening houden met meervoudige, </a:t>
            </a:r>
            <a:r>
              <a:rPr lang="nl-NL" err="1"/>
              <a:t>domeinoverstijgende</a:t>
            </a:r>
            <a:r>
              <a:rPr lang="nl-NL"/>
              <a:t> vraagstukken en dwingen dat een vraag binnen één kader wordt behandeld. Dit zou reductionisme in de hand werken. Aan de andere kant stat een groep die vindt dat de wetten voldoende ruimte geven, maar dat die ruimte niet wordt gepakt door professionals en gemeente. Dit zou vooral te maken hebben met onkunde (ze weten niet wat de opties zijn voor maatwerk binnen bestaande kaders) of zelfs onwil (kostenbesparing, afwentelen op elkaar). </a:t>
            </a:r>
          </a:p>
          <a:p>
            <a:pPr marL="0" indent="0">
              <a:buNone/>
            </a:pPr>
            <a:endParaRPr lang="nl-NL"/>
          </a:p>
          <a:p>
            <a:pPr marL="0" indent="0">
              <a:buNone/>
            </a:pPr>
            <a:r>
              <a:rPr lang="nl-NL"/>
              <a:t>Welke het ook is, de inwoner is momenteel de dupe hiervan. Hen wordt vaak verteld dat iets “niet kan”. De kritiek op de wetgeving in de </a:t>
            </a:r>
            <a:r>
              <a:rPr lang="nl-NL" err="1"/>
              <a:t>deskreseach</a:t>
            </a:r>
            <a:r>
              <a:rPr lang="nl-NL"/>
              <a:t> komt van verschillende kanten van het jeugddomein en gaan niet specifiek over de interactie tussen de doelgroep L&amp;L en de wetgeving. Om scherp te stellen waar het hem precies ligt, zal dit ook onderzocht worden in specifieke context van L&amp;L en wijkteam-/gemeenteondersteuning.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91639-2645-41BB-99CE-B8A8E3291E8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41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9DB65-F19D-D5AB-902C-769D64011F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C9759F-99F7-0578-8098-F898484173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D2F8B4-7DD8-A42D-135D-C71149DCEB54}"/>
              </a:ext>
            </a:extLst>
          </p:cNvPr>
          <p:cNvSpPr>
            <a:spLocks noGrp="1"/>
          </p:cNvSpPr>
          <p:nvPr>
            <p:ph type="body" idx="1"/>
          </p:nvPr>
        </p:nvSpPr>
        <p:spPr/>
        <p:txBody>
          <a:bodyPr/>
          <a:lstStyle/>
          <a:p>
            <a:r>
              <a:rPr lang="nl-NL" dirty="0"/>
              <a:t>Wie ben je, hoe oud ben je en wat doe jet het liefst in je vrije tijd?</a:t>
            </a:r>
          </a:p>
        </p:txBody>
      </p:sp>
      <p:sp>
        <p:nvSpPr>
          <p:cNvPr id="4" name="Tijdelijke aanduiding voor dianummer 3">
            <a:extLst>
              <a:ext uri="{FF2B5EF4-FFF2-40B4-BE49-F238E27FC236}">
                <a16:creationId xmlns:a16="http://schemas.microsoft.com/office/drawing/2014/main" id="{98480ED3-FF9C-1A5B-9870-E29C9EDF0E1B}"/>
              </a:ext>
            </a:extLst>
          </p:cNvPr>
          <p:cNvSpPr>
            <a:spLocks noGrp="1"/>
          </p:cNvSpPr>
          <p:nvPr>
            <p:ph type="sldNum" sz="quarter" idx="5"/>
          </p:nvPr>
        </p:nvSpPr>
        <p:spPr/>
        <p:txBody>
          <a:bodyPr/>
          <a:lstStyle/>
          <a:p>
            <a:fld id="{9D0B790A-A27E-4437-BFEC-1DC5D3EB90A5}" type="slidenum">
              <a:rPr lang="nl-NL" smtClean="0"/>
              <a:t>27</a:t>
            </a:fld>
            <a:endParaRPr lang="nl-NL"/>
          </a:p>
        </p:txBody>
      </p:sp>
    </p:spTree>
    <p:extLst>
      <p:ext uri="{BB962C8B-B14F-4D97-AF65-F5344CB8AC3E}">
        <p14:creationId xmlns:p14="http://schemas.microsoft.com/office/powerpoint/2010/main" val="319792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BFD22-BE45-3BB0-369A-D7A3C42BF5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ABB147D-F3CB-945C-3944-A457986191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90CB54-4010-4A66-0329-A0CB2F2718D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9EF16AE-8409-223A-FC75-4EF931AD08E9}"/>
              </a:ext>
            </a:extLst>
          </p:cNvPr>
          <p:cNvSpPr>
            <a:spLocks noGrp="1"/>
          </p:cNvSpPr>
          <p:nvPr>
            <p:ph type="sldNum" sz="quarter" idx="5"/>
          </p:nvPr>
        </p:nvSpPr>
        <p:spPr/>
        <p:txBody>
          <a:bodyPr/>
          <a:lstStyle/>
          <a:p>
            <a:fld id="{9D0B790A-A27E-4437-BFEC-1DC5D3EB90A5}" type="slidenum">
              <a:rPr lang="nl-NL" smtClean="0"/>
              <a:t>5</a:t>
            </a:fld>
            <a:endParaRPr lang="nl-NL"/>
          </a:p>
        </p:txBody>
      </p:sp>
    </p:spTree>
    <p:extLst>
      <p:ext uri="{BB962C8B-B14F-4D97-AF65-F5344CB8AC3E}">
        <p14:creationId xmlns:p14="http://schemas.microsoft.com/office/powerpoint/2010/main" val="196880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51862-8E61-F7DF-A68A-5403E14482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74E697-E28F-2C6F-5502-8D2217D90A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4C97399-7795-857B-9BEA-DFF9824D7B86}"/>
              </a:ext>
            </a:extLst>
          </p:cNvPr>
          <p:cNvSpPr>
            <a:spLocks noGrp="1"/>
          </p:cNvSpPr>
          <p:nvPr>
            <p:ph type="body" idx="1"/>
          </p:nvPr>
        </p:nvSpPr>
        <p:spPr/>
        <p:txBody>
          <a:bodyPr/>
          <a:lstStyle/>
          <a:p>
            <a:r>
              <a:rPr lang="nl-NL" dirty="0"/>
              <a:t>Deze </a:t>
            </a:r>
            <a:r>
              <a:rPr lang="nl-NL"/>
              <a:t>slide nog afmaken</a:t>
            </a:r>
            <a:endParaRPr lang="nl-NL" dirty="0"/>
          </a:p>
          <a:p>
            <a:r>
              <a:rPr lang="nl-NL" dirty="0"/>
              <a:t>Trekken hem breder</a:t>
            </a:r>
          </a:p>
        </p:txBody>
      </p:sp>
      <p:sp>
        <p:nvSpPr>
          <p:cNvPr id="4" name="Tijdelijke aanduiding voor dianummer 3">
            <a:extLst>
              <a:ext uri="{FF2B5EF4-FFF2-40B4-BE49-F238E27FC236}">
                <a16:creationId xmlns:a16="http://schemas.microsoft.com/office/drawing/2014/main" id="{2A00C361-8D21-E20B-246B-E0F39FCFA53C}"/>
              </a:ext>
            </a:extLst>
          </p:cNvPr>
          <p:cNvSpPr>
            <a:spLocks noGrp="1"/>
          </p:cNvSpPr>
          <p:nvPr>
            <p:ph type="sldNum" sz="quarter" idx="5"/>
          </p:nvPr>
        </p:nvSpPr>
        <p:spPr/>
        <p:txBody>
          <a:bodyPr/>
          <a:lstStyle/>
          <a:p>
            <a:fld id="{9D0B790A-A27E-4437-BFEC-1DC5D3EB90A5}" type="slidenum">
              <a:rPr lang="nl-NL" smtClean="0"/>
              <a:t>6</a:t>
            </a:fld>
            <a:endParaRPr lang="nl-NL"/>
          </a:p>
        </p:txBody>
      </p:sp>
    </p:spTree>
    <p:extLst>
      <p:ext uri="{BB962C8B-B14F-4D97-AF65-F5344CB8AC3E}">
        <p14:creationId xmlns:p14="http://schemas.microsoft.com/office/powerpoint/2010/main" val="328195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770F6FC-1D75-A94E-BD7C-E5E2DC9787D2}" type="slidenum">
              <a:rPr lang="en-NL" smtClean="0"/>
              <a:t>8</a:t>
            </a:fld>
            <a:endParaRPr lang="en-NL"/>
          </a:p>
        </p:txBody>
      </p:sp>
    </p:spTree>
    <p:extLst>
      <p:ext uri="{BB962C8B-B14F-4D97-AF65-F5344CB8AC3E}">
        <p14:creationId xmlns:p14="http://schemas.microsoft.com/office/powerpoint/2010/main" val="58141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ben je, hoe oud ben je en wat doe jet het liefst in je vrije tijd?</a:t>
            </a:r>
          </a:p>
        </p:txBody>
      </p:sp>
      <p:sp>
        <p:nvSpPr>
          <p:cNvPr id="4" name="Tijdelijke aanduiding voor dianummer 3"/>
          <p:cNvSpPr>
            <a:spLocks noGrp="1"/>
          </p:cNvSpPr>
          <p:nvPr>
            <p:ph type="sldNum" sz="quarter" idx="5"/>
          </p:nvPr>
        </p:nvSpPr>
        <p:spPr/>
        <p:txBody>
          <a:bodyPr/>
          <a:lstStyle/>
          <a:p>
            <a:fld id="{9D0B790A-A27E-4437-BFEC-1DC5D3EB90A5}" type="slidenum">
              <a:rPr lang="nl-NL" smtClean="0"/>
              <a:t>9</a:t>
            </a:fld>
            <a:endParaRPr lang="nl-NL"/>
          </a:p>
        </p:txBody>
      </p:sp>
    </p:spTree>
    <p:extLst>
      <p:ext uri="{BB962C8B-B14F-4D97-AF65-F5344CB8AC3E}">
        <p14:creationId xmlns:p14="http://schemas.microsoft.com/office/powerpoint/2010/main" val="127587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5" algn="l">
              <a:buFont typeface="Wingdings" panose="020B0604020202020204" pitchFamily="34" charset="0"/>
              <a:buNone/>
            </a:pPr>
            <a:r>
              <a:rPr lang="nl-NL" sz="1200" dirty="0">
                <a:latin typeface="Calibri" panose="020F0502020204030204" pitchFamily="34" charset="0"/>
                <a:ea typeface="Calibri" panose="020F0502020204030204" pitchFamily="34" charset="0"/>
                <a:cs typeface="Calibri" panose="020F0502020204030204" pitchFamily="34" charset="0"/>
              </a:rPr>
              <a:t>Wat is er al t.o.v. toekomstperspectiefplannen en aanvulling hiaten wetgeving inzichtelijk maken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97093-8479-49C7-9637-9FACEB30883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269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wil beginnen met een afkorting. Is er iemand die toevallig weet wat dit betekent? </a:t>
            </a:r>
          </a:p>
          <a:p>
            <a:endParaRPr lang="nl-NL" dirty="0"/>
          </a:p>
          <a:p>
            <a:r>
              <a:rPr lang="nl-NL" dirty="0"/>
              <a:t>POSIWID staat voor “”. Oftewel: het doel van een systeem is wat het doet. Het is een systeemtheorie die een systeem beoordeelt niet op de beoogde doelen of ontwerpplannen, maar op de resultaten en producten die er daadwerkelijk uit vloeien.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we het principe van POSIWID nemen en het toepassen op het zorgsysteem in Nederland voor de L&amp;L-doelgroep, dan zien we dat de bedoeling van dit systeem is om:</a:t>
            </a:r>
          </a:p>
          <a:p>
            <a:pPr marL="171450" indent="-171450">
              <a:buFontTx/>
              <a:buChar char="-"/>
            </a:pPr>
            <a:r>
              <a:rPr lang="nl-NL" dirty="0"/>
              <a:t>Ongelijkheid te creëren in de toegang tot zorg, want elke gemeente doet het anders </a:t>
            </a:r>
          </a:p>
          <a:p>
            <a:pPr marL="171450" indent="-171450">
              <a:buFontTx/>
              <a:buChar char="-"/>
            </a:pPr>
            <a:r>
              <a:rPr lang="nl-NL" dirty="0"/>
              <a:t>Verwarring te zaaien bij ouders van de L&amp;L-doelgroep over welke zorg hun kinderen wel of niet mogen krijgen </a:t>
            </a:r>
          </a:p>
          <a:p>
            <a:pPr marL="171450" indent="-171450">
              <a:buFontTx/>
              <a:buChar char="-"/>
            </a:pPr>
            <a:r>
              <a:rPr lang="nl-NL" dirty="0"/>
              <a:t>Hulp te bieden die totaal ontoereikend is aan de zorgvraag, en passende hulp onbereikbaar te maken</a:t>
            </a:r>
          </a:p>
          <a:p>
            <a:pPr marL="171450" indent="-171450">
              <a:buFontTx/>
              <a:buChar char="-"/>
            </a:pPr>
            <a:r>
              <a:rPr lang="nl-NL" dirty="0"/>
              <a:t>Inwoners steeds lastig te vallen met jaarlijkse toetsen of zij of hun kind wel gehandicapt genoeg zijn </a:t>
            </a:r>
          </a:p>
          <a:p>
            <a:pPr marL="171450" indent="-171450">
              <a:buFontTx/>
              <a:buChar char="-"/>
            </a:pPr>
            <a:endParaRPr lang="nl-NL" dirty="0"/>
          </a:p>
          <a:p>
            <a:r>
              <a:rPr lang="nl-NL" dirty="0"/>
              <a:t>Dat is niet mals hè?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Ik begin expres met deze illustratie, omdat de gebreken van het systeem niet meer te rechtvaardigen zijn met “zo was het niet bedoeld.” Keer op keer zien we dat ‘goedbedoelde’ systemen inwoners last geven op onvoorziene – en soms ook wel vóórziene – wijzen. De eerste stap om te komen tot een rechtvaardig zorgbeleid is om te realiteit onder ogen te zien: iets in het systeem zoals het nu ontworpen is, straft mensen die hulp nodig hebben. Sommige inwoners, zoals die in de L&amp;L-doelgroep, hebben hier meer last van dan anderen.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91639-2645-41BB-99CE-B8A8E3291E8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495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Laten we even stilstaan bij de lasten voor deze doelgroep. In de deskresearch zien we een paar knelpunten vaker terugkomen. Veruit het grootste knelpunt is dat de hulp die de L&amp;L-groep geboden krijgt, vaak niet past bij hun zorgbehoeften. Dit heeft meerdere oorzaken.</a:t>
            </a:r>
          </a:p>
          <a:p>
            <a:pPr marL="171450" indent="-171450">
              <a:buFontTx/>
              <a:buChar char="-"/>
            </a:pPr>
            <a:r>
              <a:rPr lang="nl-NL"/>
              <a:t>Inwoners weten niet binnen welk kader zij hulp moeten vragen en worden hier ook niet goed over geïnformeerd. Soms weten gemeenten of professionals dit zelf namelijk ook niet, met een impasse tot mogelijk gevolg: niemand weet wie wat moet doen. </a:t>
            </a:r>
          </a:p>
          <a:p>
            <a:pPr marL="171450" indent="-171450">
              <a:buFontTx/>
              <a:buChar char="-"/>
            </a:pPr>
            <a:r>
              <a:rPr lang="nl-NL"/>
              <a:t>Professionals die beoordelen over de zorgvraag missen de expertise om te beoordelen wanneer iets levenslang en </a:t>
            </a:r>
            <a:r>
              <a:rPr lang="nl-NL" err="1"/>
              <a:t>levensbreed</a:t>
            </a:r>
            <a:r>
              <a:rPr lang="nl-NL"/>
              <a:t> is, waardoor vaak enkelvoudige ondersteuning wordt verschaft. Het duurt veel te lang voordat echt passende, integrale ondersteuning wordt geboden. </a:t>
            </a:r>
          </a:p>
          <a:p>
            <a:pPr marL="171450" indent="-171450">
              <a:buFontTx/>
              <a:buChar char="-"/>
            </a:pPr>
            <a:r>
              <a:rPr lang="nl-NL"/>
              <a:t>Soms ontbreekt het in de gemeente aan passend aanbod voor de doelgroep, zoals respijtzorg en woon-werkplekken, door het inkoopbeleid. Dit inkoopbeleid verandert jaarlijks en heeft soms negatieve gevolgen voor de continuïteit van zorg: kinderen veranderen geregeld van zorgaanbieder. </a:t>
            </a:r>
          </a:p>
          <a:p>
            <a:pPr marL="171450" indent="-171450">
              <a:buFontTx/>
              <a:buChar char="-"/>
            </a:pPr>
            <a:r>
              <a:rPr lang="nl-NL"/>
              <a:t>De huidige wettelijke kaders belemmeren passende ondersteuning, doordat ze allemaal ontoereikend zijn aan de complexiteit van de hulpvraag van deze groep. Ondertussen veroorzaakt het beleid van jaarlijks </a:t>
            </a:r>
            <a:r>
              <a:rPr lang="nl-NL" err="1"/>
              <a:t>herbeschikken</a:t>
            </a:r>
            <a:r>
              <a:rPr lang="nl-NL"/>
              <a:t> een grote last onder ouders van de doelgroep. </a:t>
            </a:r>
          </a:p>
          <a:p>
            <a:pPr marL="171450" indent="-171450">
              <a:buFontTx/>
              <a:buChar char="-"/>
            </a:pPr>
            <a:endParaRPr lang="nl-NL"/>
          </a:p>
          <a:p>
            <a:pPr marL="0" indent="0">
              <a:buFontTx/>
              <a:buNone/>
            </a:pPr>
            <a:r>
              <a:rPr lang="nl-NL"/>
              <a:t>Het resultaat is al duidelijk. Al sinds 2018, met het Zwartboek van </a:t>
            </a:r>
            <a:r>
              <a:rPr lang="nl-NL" err="1"/>
              <a:t>Iederin</a:t>
            </a:r>
            <a:r>
              <a:rPr lang="nl-NL"/>
              <a:t>, wordt alarm geslagen voor de L&amp;L-doelgroep die tussen wal en schip valt in het nieuwe systeem. Enerzijds niet-passende systemen, anderzijds onwetendheid of zelfs nalatigheid. Sindsdien is er veel geschreven over de knelpunten die deze groep ervaart, maar ook mogelijke oplossingen.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91639-2645-41BB-99CE-B8A8E3291E8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3682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4A75-6E10-70E1-1DEE-55CA562E0B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A665E0-EF6A-D7E6-F243-17639825E0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23D466-5D7C-1776-C82B-6E600A92EF38}"/>
              </a:ext>
            </a:extLst>
          </p:cNvPr>
          <p:cNvSpPr>
            <a:spLocks noGrp="1"/>
          </p:cNvSpPr>
          <p:nvPr>
            <p:ph type="body" idx="1"/>
          </p:nvPr>
        </p:nvSpPr>
        <p:spPr/>
        <p:txBody>
          <a:bodyPr/>
          <a:lstStyle/>
          <a:p>
            <a:r>
              <a:rPr lang="nl-NL"/>
              <a:t>De meest voorkomende oplossingen zal ik even opnoemen hier. </a:t>
            </a:r>
          </a:p>
          <a:p>
            <a:pPr marL="171450" indent="-171450">
              <a:buFontTx/>
              <a:buChar char="-"/>
            </a:pPr>
            <a:r>
              <a:rPr lang="nl-NL"/>
              <a:t>Vrijwel alle rapporten noemen dat expertisevergroting in de toegang noodzakelijk is. Dit houdt in: meer kennis over de doelgroep, meer kunde om de doelgroep te herkennen, en integraal werken zodra bekend is dat het over L&amp;L gaat. </a:t>
            </a:r>
          </a:p>
          <a:p>
            <a:pPr marL="171450" indent="-171450">
              <a:buFontTx/>
              <a:buChar char="-"/>
            </a:pPr>
            <a:r>
              <a:rPr lang="nl-NL"/>
              <a:t>Hoewel we iedereen nu vatten onder de noemer L&amp;L, zijn geen twee kinderen hetzelfde. Voor het bieden van best passende hulp is het nodig dat professionals de unieke situatie en hulpbehoeften doorgronden en de ruimte krijgen om maatwerk te bieden waar nodig. Voor de kwaliteit van zorg helpt het ook om een langdurige vertrouwensband te ontwikkelen, vooral wanneer inwoners voorheen een slechte ervaring hebben gehad met zorg. Voor deze dingen is tijd en ruimte nodig van boven.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a:t>Nadruk van ondersteuning moet niet liggen op herstel, maar volwaardig kunnen deelnemen aan de samenleving. Eigen kracht moet geen behandeldoel op zich zijn. Regie op het proces moet zoveel mogelijk gefaciliteerd worden waar het mogelijk is. Een professional moet goed kunnen doorgronden wat iemands kennen en kunnen is om daar zo goed mogelijk bij aan te sluiten. Wetende dat de doelgroep uitdagingen blijft tegenkomen, moet de nadruk ook liggen op preventie en een toekomstplan dat meeloopt met de levensloop van een gezin. </a:t>
            </a:r>
          </a:p>
          <a:p>
            <a:pPr marL="171450" indent="-171450">
              <a:buFontTx/>
              <a:buChar char="-"/>
            </a:pPr>
            <a:r>
              <a:rPr lang="nl-NL"/>
              <a:t>De verwachting is dat er altijd een hulpvraag zal blijven bestaan bij deze doelgroep, maar dat de hulpbehoefte fluctueert over tijd. Voorkom dat een gezin weer de hele zorgmolen doormoet door casussen niet af te sluiten, maar op lage intensiteit of waakvlamcontact te houden. Op die manier is de drempel voor een gezin om weer hulp te vragen lager en is hulp er ook sneller bij. Werk hiervoor met een vaste contactpersoon of een loket dat met de doelgroep bekend is. </a:t>
            </a:r>
          </a:p>
          <a:p>
            <a:pPr marL="171450" indent="-171450">
              <a:buFontTx/>
              <a:buChar char="-"/>
            </a:pPr>
            <a:r>
              <a:rPr lang="nl-NL"/>
              <a:t>Meerjarig beschikken is het meest toepasselijk wanneer het L&amp;L betreft; het is ook toegestaan en mogelijk binnen de Jeugdwet en </a:t>
            </a:r>
            <a:r>
              <a:rPr lang="nl-NL" err="1"/>
              <a:t>Wmo</a:t>
            </a:r>
            <a:r>
              <a:rPr lang="nl-NL"/>
              <a:t> zoals ze nu zijn. Er moet hierbinnen wel ruimte zijn om regelmatig te evalueren en bij te sturen wanneer er meer of minder hulp nodig is. Dat vereist een mate van flexibiliteit. </a:t>
            </a:r>
          </a:p>
          <a:p>
            <a:pPr marL="171450" indent="-171450">
              <a:buFontTx/>
              <a:buChar char="-"/>
            </a:pPr>
            <a:r>
              <a:rPr lang="nl-NL"/>
              <a:t>Langdurig beschikken, kaders en regels veranderen. Er moet altijd voldoende aanbod zijn voor deze groep</a:t>
            </a:r>
          </a:p>
          <a:p>
            <a:pPr marL="171450" indent="-171450">
              <a:buFontTx/>
              <a:buChar char="-"/>
            </a:pPr>
            <a:r>
              <a:rPr lang="nl-NL"/>
              <a:t>Een aantal rapporten benadrukt toch dat er wat moet veranderen aan de huidige wettelijke kaders. Daar valt misschien ook wat voor te zeggen als er zoveel van afgeweken moet worden. Suggesties zijn een stroomlijning van rechten en faciliteiten langs alle gemeenten, het versimpelen van aanvraagprocedures voor zorg, en het teniet doen van de overgang 18-/18+ in ondersteuning. </a:t>
            </a:r>
          </a:p>
          <a:p>
            <a:pPr marL="0" indent="0">
              <a:buFontTx/>
              <a:buNone/>
            </a:pPr>
            <a:endParaRPr lang="nl-NL"/>
          </a:p>
          <a:p>
            <a:pPr marL="0" indent="0">
              <a:buFontTx/>
              <a:buNone/>
            </a:pPr>
            <a:r>
              <a:rPr lang="nl-NL"/>
              <a:t>Met al deze oplossingen rest er één vraag: wat hiervan is al toegepast? Veel van deze adviezen komen van 2018 tot 2021. Deze oplossingen zijn al wat langer bekend, maar wat we niet hebben gevonden zijn evaluaties van het volgen van deze adviezen. </a:t>
            </a:r>
          </a:p>
          <a:p>
            <a:pPr marL="171450" indent="-171450">
              <a:buFontTx/>
              <a:buChar char="-"/>
            </a:pPr>
            <a:endParaRPr lang="nl-NL"/>
          </a:p>
        </p:txBody>
      </p:sp>
      <p:sp>
        <p:nvSpPr>
          <p:cNvPr id="4" name="Tijdelijke aanduiding voor dianummer 3">
            <a:extLst>
              <a:ext uri="{FF2B5EF4-FFF2-40B4-BE49-F238E27FC236}">
                <a16:creationId xmlns:a16="http://schemas.microsoft.com/office/drawing/2014/main" id="{ABB0B659-CA66-5CC9-18C5-DC809DCF15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91639-2645-41BB-99CE-B8A8E3291E8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0173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6FE8E-7A4D-0347-BCF4-359D1D03CEA5}"/>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nl-NL"/>
              <a:t>Klik om stijl te bewerken</a:t>
            </a:r>
          </a:p>
        </p:txBody>
      </p:sp>
      <p:sp>
        <p:nvSpPr>
          <p:cNvPr id="3" name="Ondertitel 2">
            <a:extLst>
              <a:ext uri="{FF2B5EF4-FFF2-40B4-BE49-F238E27FC236}">
                <a16:creationId xmlns:a16="http://schemas.microsoft.com/office/drawing/2014/main" id="{7AABAC74-9D86-094B-9ACF-7FF3B59940EA}"/>
              </a:ext>
            </a:extLst>
          </p:cNvPr>
          <p:cNvSpPr>
            <a:spLocks noGrp="1"/>
          </p:cNvSpPr>
          <p:nvPr>
            <p:ph type="subTitle" idx="1"/>
          </p:nvPr>
        </p:nvSpPr>
        <p:spPr>
          <a:xfrm>
            <a:off x="1524000" y="3602038"/>
            <a:ext cx="9144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EE00E31-DBA5-FB46-9432-72B6C97D5297}"/>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5" name="Tijdelijke aanduiding voor voettekst 4">
            <a:extLst>
              <a:ext uri="{FF2B5EF4-FFF2-40B4-BE49-F238E27FC236}">
                <a16:creationId xmlns:a16="http://schemas.microsoft.com/office/drawing/2014/main" id="{42BB5FED-D16C-D64E-B136-1CB3A511F5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31FC04-3E36-C543-B4BB-485E1B01B7EE}"/>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1587012822"/>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89B20-C849-A845-8D97-09FF7BB7BD4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BB1DF5F-C58C-CE48-A986-E59DE9A1323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6D56D27-9032-404E-AD1D-C3580F0FBE8C}"/>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5" name="Tijdelijke aanduiding voor voettekst 4">
            <a:extLst>
              <a:ext uri="{FF2B5EF4-FFF2-40B4-BE49-F238E27FC236}">
                <a16:creationId xmlns:a16="http://schemas.microsoft.com/office/drawing/2014/main" id="{742FCB2E-1B37-4B49-8CDD-145B897F9B4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92D1C75-5A75-204D-9E50-C333C8707374}"/>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322858219"/>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570E039-463D-D041-B951-F6A754493B5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6A1509E-7212-404F-884B-DDD516418F4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6865234-447C-6547-93D5-8111C9DE79A1}"/>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5" name="Tijdelijke aanduiding voor voettekst 4">
            <a:extLst>
              <a:ext uri="{FF2B5EF4-FFF2-40B4-BE49-F238E27FC236}">
                <a16:creationId xmlns:a16="http://schemas.microsoft.com/office/drawing/2014/main" id="{D622F051-1D1E-8F4D-BABA-7C585523070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D157635-32A9-0C40-9385-E2C264194ED1}"/>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3811732882"/>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 kolomm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C577E-40BB-7745-9D9E-86B55E9987D4}"/>
              </a:ext>
            </a:extLst>
          </p:cNvPr>
          <p:cNvSpPr>
            <a:spLocks noGrp="1"/>
          </p:cNvSpPr>
          <p:nvPr>
            <p:ph type="title" hasCustomPrompt="1"/>
          </p:nvPr>
        </p:nvSpPr>
        <p:spPr/>
        <p:txBody>
          <a:bodyPr/>
          <a:lstStyle>
            <a:lvl1pPr>
              <a:defRPr sz="3999"/>
            </a:lvl1pPr>
          </a:lstStyle>
          <a:p>
            <a:r>
              <a:rPr lang="en-GB" err="1"/>
              <a:t>Titel</a:t>
            </a:r>
            <a:endParaRPr lang="nl-NL"/>
          </a:p>
        </p:txBody>
      </p:sp>
      <p:sp>
        <p:nvSpPr>
          <p:cNvPr id="3" name="Content Placeholder 2">
            <a:extLst>
              <a:ext uri="{FF2B5EF4-FFF2-40B4-BE49-F238E27FC236}">
                <a16:creationId xmlns:a16="http://schemas.microsoft.com/office/drawing/2014/main" id="{60F8083B-4569-A746-A7AB-736A704FF762}"/>
              </a:ext>
            </a:extLst>
          </p:cNvPr>
          <p:cNvSpPr>
            <a:spLocks noGrp="1"/>
          </p:cNvSpPr>
          <p:nvPr>
            <p:ph idx="1" hasCustomPrompt="1"/>
          </p:nvPr>
        </p:nvSpPr>
        <p:spPr>
          <a:xfrm>
            <a:off x="1443789" y="2234512"/>
            <a:ext cx="10211763" cy="3942132"/>
          </a:xfrm>
        </p:spPr>
        <p:txBody>
          <a:bodyPr numCol="2"/>
          <a:lstStyle>
            <a:lvl1pPr marL="0" indent="0">
              <a:spcBef>
                <a:spcPts val="0"/>
              </a:spcBef>
              <a:buClr>
                <a:schemeClr val="accent1"/>
              </a:buClr>
              <a:buNone/>
              <a:defRPr/>
            </a:lvl1pPr>
            <a:lvl2pPr>
              <a:spcBef>
                <a:spcPts val="0"/>
              </a:spcBef>
              <a:buClr>
                <a:schemeClr val="accent1"/>
              </a:buClr>
              <a:defRPr/>
            </a:lvl2pPr>
            <a:lvl3pPr>
              <a:spcBef>
                <a:spcPts val="0"/>
              </a:spcBef>
              <a:buClr>
                <a:schemeClr val="accent1"/>
              </a:buClr>
              <a:defRPr/>
            </a:lvl3pPr>
            <a:lvl4pPr>
              <a:spcBef>
                <a:spcPts val="0"/>
              </a:spcBef>
              <a:buClr>
                <a:schemeClr val="accent1"/>
              </a:buClr>
              <a:defRPr/>
            </a:lvl4pPr>
            <a:lvl5pPr>
              <a:spcBef>
                <a:spcPts val="0"/>
              </a:spcBef>
              <a:buClr>
                <a:schemeClr val="accent1"/>
              </a:buClr>
              <a:defRPr/>
            </a:lvl5pPr>
          </a:lstStyle>
          <a:p>
            <a:pPr marL="0" indent="0">
              <a:buNone/>
            </a:pPr>
            <a:r>
              <a:rPr lang="en-GB"/>
              <a:t>De </a:t>
            </a:r>
            <a:r>
              <a:rPr lang="en-GB" err="1"/>
              <a:t>eerste</a:t>
            </a:r>
            <a:r>
              <a:rPr lang="en-GB"/>
              <a:t> regel </a:t>
            </a:r>
            <a:r>
              <a:rPr lang="en-GB" err="1"/>
              <a:t>heeft</a:t>
            </a:r>
            <a:r>
              <a:rPr lang="en-GB"/>
              <a:t> </a:t>
            </a:r>
            <a:r>
              <a:rPr lang="en-GB" err="1"/>
              <a:t>geen</a:t>
            </a:r>
            <a:r>
              <a:rPr lang="en-GB"/>
              <a:t> bullets.</a:t>
            </a:r>
          </a:p>
          <a:p>
            <a:r>
              <a:rPr lang="en-GB"/>
              <a:t>Bullet point</a:t>
            </a:r>
          </a:p>
          <a:p>
            <a:r>
              <a:rPr lang="en-GB"/>
              <a:t>Bullet point</a:t>
            </a:r>
          </a:p>
        </p:txBody>
      </p:sp>
    </p:spTree>
    <p:extLst>
      <p:ext uri="{BB962C8B-B14F-4D97-AF65-F5344CB8AC3E}">
        <p14:creationId xmlns:p14="http://schemas.microsoft.com/office/powerpoint/2010/main" val="16589191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s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C577E-40BB-7745-9D9E-86B55E9987D4}"/>
              </a:ext>
            </a:extLst>
          </p:cNvPr>
          <p:cNvSpPr>
            <a:spLocks noGrp="1"/>
          </p:cNvSpPr>
          <p:nvPr>
            <p:ph type="title" hasCustomPrompt="1"/>
          </p:nvPr>
        </p:nvSpPr>
        <p:spPr/>
        <p:txBody>
          <a:bodyPr/>
          <a:lstStyle>
            <a:lvl1pPr>
              <a:defRPr sz="3599"/>
            </a:lvl1pPr>
          </a:lstStyle>
          <a:p>
            <a:r>
              <a:rPr lang="nl-NL"/>
              <a:t>Kop over een regel</a:t>
            </a:r>
            <a:br>
              <a:rPr lang="nl-NL"/>
            </a:br>
            <a:r>
              <a:rPr lang="nl-NL" sz="4265" b="0">
                <a:solidFill>
                  <a:schemeClr val="accent1"/>
                </a:solidFill>
              </a:rPr>
              <a:t>Ondertitel over een regel [optioneel]</a:t>
            </a:r>
            <a:endParaRPr lang="nl-NL"/>
          </a:p>
        </p:txBody>
      </p:sp>
      <p:sp>
        <p:nvSpPr>
          <p:cNvPr id="3" name="Content Placeholder 2">
            <a:extLst>
              <a:ext uri="{FF2B5EF4-FFF2-40B4-BE49-F238E27FC236}">
                <a16:creationId xmlns:a16="http://schemas.microsoft.com/office/drawing/2014/main" id="{60F8083B-4569-A746-A7AB-736A704FF762}"/>
              </a:ext>
            </a:extLst>
          </p:cNvPr>
          <p:cNvSpPr>
            <a:spLocks noGrp="1"/>
          </p:cNvSpPr>
          <p:nvPr>
            <p:ph idx="1"/>
          </p:nvPr>
        </p:nvSpPr>
        <p:spPr>
          <a:xfrm>
            <a:off x="1443789" y="2234512"/>
            <a:ext cx="10211763" cy="3942132"/>
          </a:xfrm>
        </p:spPr>
        <p:txBody>
          <a:bodyPr/>
          <a:lstStyle>
            <a:lvl1pPr>
              <a:spcBef>
                <a:spcPts val="0"/>
              </a:spcBef>
              <a:buClr>
                <a:schemeClr val="accent1"/>
              </a:buClr>
              <a:defRPr/>
            </a:lvl1pPr>
            <a:lvl2pPr>
              <a:spcBef>
                <a:spcPts val="0"/>
              </a:spcBef>
              <a:buClr>
                <a:schemeClr val="accent1"/>
              </a:buClr>
              <a:defRPr/>
            </a:lvl2pPr>
            <a:lvl3pPr>
              <a:spcBef>
                <a:spcPts val="0"/>
              </a:spcBef>
              <a:buClr>
                <a:schemeClr val="accent1"/>
              </a:buClr>
              <a:defRPr/>
            </a:lvl3pPr>
            <a:lvl4pPr>
              <a:spcBef>
                <a:spcPts val="0"/>
              </a:spcBef>
              <a:buClr>
                <a:schemeClr val="accent1"/>
              </a:buClr>
              <a:defRPr/>
            </a:lvl4pPr>
            <a:lvl5pPr>
              <a:spcBef>
                <a:spcPts val="0"/>
              </a:spcBef>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19169437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ekst en bee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C577E-40BB-7745-9D9E-86B55E9987D4}"/>
              </a:ext>
            </a:extLst>
          </p:cNvPr>
          <p:cNvSpPr>
            <a:spLocks noGrp="1"/>
          </p:cNvSpPr>
          <p:nvPr>
            <p:ph type="title" hasCustomPrompt="1"/>
          </p:nvPr>
        </p:nvSpPr>
        <p:spPr/>
        <p:txBody>
          <a:bodyPr/>
          <a:lstStyle>
            <a:lvl1pPr>
              <a:defRPr sz="3999"/>
            </a:lvl1pPr>
          </a:lstStyle>
          <a:p>
            <a:r>
              <a:rPr lang="en-GB" err="1"/>
              <a:t>Titel</a:t>
            </a:r>
            <a:endParaRPr lang="nl-NL"/>
          </a:p>
        </p:txBody>
      </p:sp>
      <p:sp>
        <p:nvSpPr>
          <p:cNvPr id="3" name="Content Placeholder 2">
            <a:extLst>
              <a:ext uri="{FF2B5EF4-FFF2-40B4-BE49-F238E27FC236}">
                <a16:creationId xmlns:a16="http://schemas.microsoft.com/office/drawing/2014/main" id="{60F8083B-4569-A746-A7AB-736A704FF762}"/>
              </a:ext>
            </a:extLst>
          </p:cNvPr>
          <p:cNvSpPr>
            <a:spLocks noGrp="1"/>
          </p:cNvSpPr>
          <p:nvPr>
            <p:ph idx="1" hasCustomPrompt="1"/>
          </p:nvPr>
        </p:nvSpPr>
        <p:spPr>
          <a:xfrm>
            <a:off x="1443789" y="2234512"/>
            <a:ext cx="5040000" cy="3942132"/>
          </a:xfrm>
        </p:spPr>
        <p:txBody>
          <a:bodyPr numCol="1"/>
          <a:lstStyle>
            <a:lvl1pPr>
              <a:spcBef>
                <a:spcPts val="0"/>
              </a:spcBef>
              <a:buClr>
                <a:schemeClr val="accent1"/>
              </a:buClr>
              <a:defRPr/>
            </a:lvl1pPr>
            <a:lvl2pPr>
              <a:spcBef>
                <a:spcPts val="0"/>
              </a:spcBef>
              <a:buClr>
                <a:schemeClr val="accent1"/>
              </a:buClr>
              <a:defRPr/>
            </a:lvl2pPr>
            <a:lvl3pPr>
              <a:spcBef>
                <a:spcPts val="0"/>
              </a:spcBef>
              <a:buClr>
                <a:schemeClr val="accent1"/>
              </a:buClr>
              <a:defRPr/>
            </a:lvl3pPr>
            <a:lvl4pPr>
              <a:spcBef>
                <a:spcPts val="0"/>
              </a:spcBef>
              <a:buClr>
                <a:schemeClr val="accent1"/>
              </a:buClr>
              <a:defRPr/>
            </a:lvl4pPr>
            <a:lvl5pPr>
              <a:spcBef>
                <a:spcPts val="0"/>
              </a:spcBef>
              <a:buClr>
                <a:schemeClr val="accent1"/>
              </a:buClr>
              <a:defRPr/>
            </a:lvl5pPr>
          </a:lstStyle>
          <a:p>
            <a:pPr lvl="0"/>
            <a:r>
              <a:rPr lang="en-GB" err="1"/>
              <a:t>Wijzig</a:t>
            </a:r>
            <a:r>
              <a:rPr lang="en-GB"/>
              <a:t> de </a:t>
            </a:r>
            <a:r>
              <a:rPr lang="en-GB" err="1"/>
              <a:t>tekst</a:t>
            </a:r>
            <a:r>
              <a:rPr lang="en-GB"/>
              <a:t> van de bullets</a:t>
            </a:r>
          </a:p>
        </p:txBody>
      </p:sp>
      <p:sp>
        <p:nvSpPr>
          <p:cNvPr id="10" name="Content Placeholder 2">
            <a:extLst>
              <a:ext uri="{FF2B5EF4-FFF2-40B4-BE49-F238E27FC236}">
                <a16:creationId xmlns:a16="http://schemas.microsoft.com/office/drawing/2014/main" id="{031B1897-B9A4-2B42-ACCB-FBCDD8411628}"/>
              </a:ext>
            </a:extLst>
          </p:cNvPr>
          <p:cNvSpPr>
            <a:spLocks noGrp="1"/>
          </p:cNvSpPr>
          <p:nvPr>
            <p:ph idx="13" hasCustomPrompt="1"/>
          </p:nvPr>
        </p:nvSpPr>
        <p:spPr>
          <a:xfrm>
            <a:off x="6607389" y="2241955"/>
            <a:ext cx="5040000" cy="3942132"/>
          </a:xfrm>
        </p:spPr>
        <p:txBody>
          <a:bodyPr numCol="1"/>
          <a:lstStyle>
            <a:lvl1pPr>
              <a:spcBef>
                <a:spcPts val="0"/>
              </a:spcBef>
              <a:buClr>
                <a:schemeClr val="accent1"/>
              </a:buClr>
              <a:defRPr/>
            </a:lvl1pPr>
            <a:lvl2pPr>
              <a:spcBef>
                <a:spcPts val="0"/>
              </a:spcBef>
              <a:buClr>
                <a:schemeClr val="accent1"/>
              </a:buClr>
              <a:defRPr/>
            </a:lvl2pPr>
            <a:lvl3pPr>
              <a:spcBef>
                <a:spcPts val="0"/>
              </a:spcBef>
              <a:buClr>
                <a:schemeClr val="accent1"/>
              </a:buClr>
              <a:defRPr/>
            </a:lvl3pPr>
            <a:lvl4pPr>
              <a:spcBef>
                <a:spcPts val="0"/>
              </a:spcBef>
              <a:buClr>
                <a:schemeClr val="accent1"/>
              </a:buClr>
              <a:defRPr/>
            </a:lvl4pPr>
            <a:lvl5pPr>
              <a:spcBef>
                <a:spcPts val="0"/>
              </a:spcBef>
              <a:buClr>
                <a:schemeClr val="accent1"/>
              </a:buClr>
              <a:defRPr/>
            </a:lvl5pPr>
          </a:lstStyle>
          <a:p>
            <a:pPr lvl="0"/>
            <a:r>
              <a:rPr lang="en-GB" err="1"/>
              <a:t>Wijzig</a:t>
            </a:r>
            <a:r>
              <a:rPr lang="en-GB"/>
              <a:t> de </a:t>
            </a:r>
            <a:r>
              <a:rPr lang="en-GB" err="1"/>
              <a:t>tekst</a:t>
            </a:r>
            <a:r>
              <a:rPr lang="en-GB"/>
              <a:t> van de bullets</a:t>
            </a:r>
          </a:p>
        </p:txBody>
      </p:sp>
    </p:spTree>
    <p:extLst>
      <p:ext uri="{BB962C8B-B14F-4D97-AF65-F5344CB8AC3E}">
        <p14:creationId xmlns:p14="http://schemas.microsoft.com/office/powerpoint/2010/main" val="259785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5F46F-28B5-A740-9F74-2BB5A5E524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A8B1D5C-ADA4-004A-8499-474D793471AD}"/>
              </a:ext>
            </a:extLst>
          </p:cNvPr>
          <p:cNvSpPr>
            <a:spLocks noGrp="1"/>
          </p:cNvSpPr>
          <p:nvPr>
            <p:ph idx="1"/>
          </p:nvPr>
        </p:nvSpPr>
        <p:spPr/>
        <p:txBody>
          <a:bodyPr/>
          <a:lstStyle>
            <a:lvl1pPr>
              <a:defRPr sz="2400"/>
            </a:lvl1pPr>
            <a:lvl2pPr>
              <a:defRPr sz="1800"/>
            </a:lvl2pPr>
            <a:lvl4pPr>
              <a:defRPr sz="1400"/>
            </a:lvl4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 name="Tijdelijke aanduiding voor datum 3">
            <a:extLst>
              <a:ext uri="{FF2B5EF4-FFF2-40B4-BE49-F238E27FC236}">
                <a16:creationId xmlns:a16="http://schemas.microsoft.com/office/drawing/2014/main" id="{F6D0CDC8-4407-9A4C-A104-B9C0159F6A84}"/>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5" name="Tijdelijke aanduiding voor voettekst 4">
            <a:extLst>
              <a:ext uri="{FF2B5EF4-FFF2-40B4-BE49-F238E27FC236}">
                <a16:creationId xmlns:a16="http://schemas.microsoft.com/office/drawing/2014/main" id="{D09B9408-3E60-1844-A546-D5FB1F00B50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27FB1A-FF14-344F-B67F-87A81A90867B}"/>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829608723"/>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8917F-EBD4-4E47-B95F-C8BC7B1B98A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1299417-17B4-244C-9D09-3A4411D7BB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1A55600-3DFA-7440-A580-646E65AC2969}"/>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5" name="Tijdelijke aanduiding voor voettekst 4">
            <a:extLst>
              <a:ext uri="{FF2B5EF4-FFF2-40B4-BE49-F238E27FC236}">
                <a16:creationId xmlns:a16="http://schemas.microsoft.com/office/drawing/2014/main" id="{3926901A-6356-974B-A21F-C7759695A3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07588B-94D3-574A-916F-BD0723CEA6C9}"/>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2009742947"/>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3CBD1-D97F-3442-A9CE-9E11DFD638A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4A99358-1570-3F47-82DC-86372C57477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8C914B3-CC24-AD42-92E8-5C410DB9178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5E1DD02-901F-C749-9688-A33D021628E2}"/>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6" name="Tijdelijke aanduiding voor voettekst 5">
            <a:extLst>
              <a:ext uri="{FF2B5EF4-FFF2-40B4-BE49-F238E27FC236}">
                <a16:creationId xmlns:a16="http://schemas.microsoft.com/office/drawing/2014/main" id="{684CCD42-1414-6142-84D2-695C32C1E05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CDCCA6C-5A3B-B64E-B1B5-7A37EE7BB6E2}"/>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1000773993"/>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B6190-47DF-594E-8D13-D9ADB690B72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5D06420-4C81-1241-8B02-570E943D06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B75822C-647C-CB4F-BCBB-325BC99F237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9A6D81C-DCC9-BE4D-97BA-465654336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1FAAD20-0923-114F-97C8-0175CF9673E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BC15B80-633C-F640-A52A-106C95FFD24C}"/>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8" name="Tijdelijke aanduiding voor voettekst 7">
            <a:extLst>
              <a:ext uri="{FF2B5EF4-FFF2-40B4-BE49-F238E27FC236}">
                <a16:creationId xmlns:a16="http://schemas.microsoft.com/office/drawing/2014/main" id="{747885EC-9C4F-2D4D-8403-EBFAC84E64A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D73F405-61C1-9846-9AD6-FC934CB99389}"/>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2722926560"/>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996B1-D304-8A46-8614-856BE92202D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F7A824D-CBFA-4145-83C0-CF08D8DBD181}"/>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4" name="Tijdelijke aanduiding voor voettekst 3">
            <a:extLst>
              <a:ext uri="{FF2B5EF4-FFF2-40B4-BE49-F238E27FC236}">
                <a16:creationId xmlns:a16="http://schemas.microsoft.com/office/drawing/2014/main" id="{EE97AFC6-EC89-F648-9FA6-ADF517060F9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F34E413-DC33-7141-918F-486B096238D0}"/>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3427871470"/>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0793C49-50AE-8041-9384-DB6208503790}"/>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3" name="Tijdelijke aanduiding voor voettekst 2">
            <a:extLst>
              <a:ext uri="{FF2B5EF4-FFF2-40B4-BE49-F238E27FC236}">
                <a16:creationId xmlns:a16="http://schemas.microsoft.com/office/drawing/2014/main" id="{AB232EE9-C184-714D-9CFD-7B2A687B751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7F50E28-FCB6-5E4F-9DFE-09DCEF29DA8F}"/>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3831930222"/>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E506-83BB-BE40-A4B4-EC9B895ACC7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4D21407-5DC8-5148-B719-47F76D0897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6675046-808A-274D-9F28-6E4035BE4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CD454A2-B626-4F4F-9F36-3F600E2869EE}"/>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6" name="Tijdelijke aanduiding voor voettekst 5">
            <a:extLst>
              <a:ext uri="{FF2B5EF4-FFF2-40B4-BE49-F238E27FC236}">
                <a16:creationId xmlns:a16="http://schemas.microsoft.com/office/drawing/2014/main" id="{F6AA43A3-B448-CB41-8C62-6F49D841C3F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11DDBD-A9A2-7443-A42B-C7005D79838D}"/>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3485227633"/>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976F5-32D2-CA4F-B939-823A8E8D7B9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D103365-618A-364D-908F-CC23E7591E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1C8D186C-CB36-4942-A66D-70BEB986D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188B510-D91A-184F-8CDE-941D903AEB02}"/>
              </a:ext>
            </a:extLst>
          </p:cNvPr>
          <p:cNvSpPr>
            <a:spLocks noGrp="1"/>
          </p:cNvSpPr>
          <p:nvPr>
            <p:ph type="dt" sz="half" idx="10"/>
          </p:nvPr>
        </p:nvSpPr>
        <p:spPr/>
        <p:txBody>
          <a:bodyPr/>
          <a:lstStyle/>
          <a:p>
            <a:fld id="{15D30057-1F55-244C-AA3E-3086DF9F07BB}" type="datetimeFigureOut">
              <a:rPr lang="nl-NL" smtClean="0"/>
              <a:t>17-7-2025</a:t>
            </a:fld>
            <a:endParaRPr lang="nl-NL"/>
          </a:p>
        </p:txBody>
      </p:sp>
      <p:sp>
        <p:nvSpPr>
          <p:cNvPr id="6" name="Tijdelijke aanduiding voor voettekst 5">
            <a:extLst>
              <a:ext uri="{FF2B5EF4-FFF2-40B4-BE49-F238E27FC236}">
                <a16:creationId xmlns:a16="http://schemas.microsoft.com/office/drawing/2014/main" id="{7F646F40-4D0A-464F-B2D0-DD2137F5289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46FA17E-2106-1241-B899-8730F5654DFA}"/>
              </a:ext>
            </a:extLst>
          </p:cNvPr>
          <p:cNvSpPr>
            <a:spLocks noGrp="1"/>
          </p:cNvSpPr>
          <p:nvPr>
            <p:ph type="sldNum" sz="quarter" idx="12"/>
          </p:nvPr>
        </p:nvSpPr>
        <p:spPr/>
        <p:txBody>
          <a:bodyPr/>
          <a:lstStyle/>
          <a:p>
            <a:fld id="{7801586E-ED48-F242-AE1B-0345A34F18BB}" type="slidenum">
              <a:rPr lang="nl-NL" smtClean="0"/>
              <a:t>‹nr.›</a:t>
            </a:fld>
            <a:endParaRPr lang="nl-NL"/>
          </a:p>
        </p:txBody>
      </p:sp>
    </p:spTree>
    <p:extLst>
      <p:ext uri="{BB962C8B-B14F-4D97-AF65-F5344CB8AC3E}">
        <p14:creationId xmlns:p14="http://schemas.microsoft.com/office/powerpoint/2010/main" val="3558879599"/>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4D1C29-DD09-5A44-B383-2B1D959DB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AB89FC4-6AF1-3048-B9C9-21B383672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CE79D64-770B-3E4A-8307-1D60B69655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30057-1F55-244C-AA3E-3086DF9F07BB}" type="datetimeFigureOut">
              <a:rPr lang="nl-NL" smtClean="0"/>
              <a:t>17-7-2025</a:t>
            </a:fld>
            <a:endParaRPr lang="nl-NL"/>
          </a:p>
        </p:txBody>
      </p:sp>
      <p:sp>
        <p:nvSpPr>
          <p:cNvPr id="5" name="Tijdelijke aanduiding voor voettekst 4">
            <a:extLst>
              <a:ext uri="{FF2B5EF4-FFF2-40B4-BE49-F238E27FC236}">
                <a16:creationId xmlns:a16="http://schemas.microsoft.com/office/drawing/2014/main" id="{0FB26889-1E19-294D-8004-DE9D731CE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96C3D5B-1DCA-5742-935E-0E4F216FD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1586E-ED48-F242-AE1B-0345A34F18BB}" type="slidenum">
              <a:rPr lang="nl-NL" smtClean="0"/>
              <a:t>‹nr.›</a:t>
            </a:fld>
            <a:endParaRPr lang="nl-NL"/>
          </a:p>
        </p:txBody>
      </p:sp>
    </p:spTree>
    <p:extLst>
      <p:ext uri="{BB962C8B-B14F-4D97-AF65-F5344CB8AC3E}">
        <p14:creationId xmlns:p14="http://schemas.microsoft.com/office/powerpoint/2010/main" val="344010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C1217-9C31-A341-A9FD-9BFFADCA4CBB}"/>
              </a:ext>
            </a:extLst>
          </p:cNvPr>
          <p:cNvSpPr>
            <a:spLocks noGrp="1"/>
          </p:cNvSpPr>
          <p:nvPr>
            <p:ph type="title"/>
          </p:nvPr>
        </p:nvSpPr>
        <p:spPr>
          <a:xfrm>
            <a:off x="1443789" y="1448712"/>
            <a:ext cx="10211763" cy="696392"/>
          </a:xfrm>
          <a:prstGeom prst="rect">
            <a:avLst/>
          </a:prstGeom>
        </p:spPr>
        <p:txBody>
          <a:bodyPr vert="horz" lIns="91440" tIns="45720" rIns="91440" bIns="45720" rtlCol="0" anchor="t">
            <a:normAutofit/>
          </a:bodyPr>
          <a:lstStyle/>
          <a:p>
            <a:r>
              <a:rPr lang="en-GB" err="1"/>
              <a:t>Titel</a:t>
            </a:r>
            <a:endParaRPr lang="nl-NL"/>
          </a:p>
        </p:txBody>
      </p:sp>
      <p:sp>
        <p:nvSpPr>
          <p:cNvPr id="3" name="Text Placeholder 2">
            <a:extLst>
              <a:ext uri="{FF2B5EF4-FFF2-40B4-BE49-F238E27FC236}">
                <a16:creationId xmlns:a16="http://schemas.microsoft.com/office/drawing/2014/main" id="{77EFB8E8-D0A1-194B-8610-EF11E6C21FA0}"/>
              </a:ext>
            </a:extLst>
          </p:cNvPr>
          <p:cNvSpPr>
            <a:spLocks noGrp="1"/>
          </p:cNvSpPr>
          <p:nvPr>
            <p:ph type="body" idx="1"/>
          </p:nvPr>
        </p:nvSpPr>
        <p:spPr>
          <a:xfrm>
            <a:off x="1443789" y="2223819"/>
            <a:ext cx="10211763" cy="3952825"/>
          </a:xfrm>
          <a:prstGeom prst="rect">
            <a:avLst/>
          </a:prstGeom>
        </p:spPr>
        <p:txBody>
          <a:bodyPr vert="horz" lIns="91440" tIns="45720" rIns="91440" bIns="45720" rtlCol="0">
            <a:normAutofit/>
          </a:bodyPr>
          <a:lstStyle/>
          <a:p>
            <a:pPr marL="0" indent="0">
              <a:buNone/>
            </a:pPr>
            <a:r>
              <a:rPr lang="en-GB" b="1">
                <a:solidFill>
                  <a:schemeClr val="accent1"/>
                </a:solidFill>
              </a:rPr>
              <a:t>Kop 1 </a:t>
            </a:r>
            <a:endParaRPr lang="en-GB">
              <a:solidFill>
                <a:schemeClr val="accent1"/>
              </a:solidFill>
            </a:endParaRPr>
          </a:p>
          <a:p>
            <a:pPr marL="0" indent="0">
              <a:buNone/>
            </a:pPr>
            <a:r>
              <a:rPr lang="en-GB" err="1"/>
              <a:t>Dit</a:t>
            </a:r>
            <a:r>
              <a:rPr lang="en-GB"/>
              <a:t> is </a:t>
            </a:r>
            <a:r>
              <a:rPr lang="en-GB" err="1"/>
              <a:t>een</a:t>
            </a:r>
            <a:r>
              <a:rPr lang="en-GB"/>
              <a:t> </a:t>
            </a:r>
            <a:r>
              <a:rPr lang="en-GB" err="1"/>
              <a:t>tekstregel</a:t>
            </a:r>
            <a:r>
              <a:rPr lang="en-GB"/>
              <a:t>.</a:t>
            </a:r>
          </a:p>
          <a:p>
            <a:pPr marL="0" indent="0">
              <a:buNone/>
            </a:pPr>
            <a:endParaRPr lang="en-GB"/>
          </a:p>
          <a:p>
            <a:pPr marL="0" indent="0">
              <a:buNone/>
            </a:pPr>
            <a:r>
              <a:rPr lang="en-GB" b="1">
                <a:solidFill>
                  <a:schemeClr val="accent1"/>
                </a:solidFill>
              </a:rPr>
              <a:t>Kop 2</a:t>
            </a:r>
            <a:endParaRPr lang="en-GB"/>
          </a:p>
          <a:p>
            <a:pPr marL="0" indent="0">
              <a:buNone/>
            </a:pPr>
            <a:r>
              <a:rPr lang="en-GB" err="1"/>
              <a:t>Dit</a:t>
            </a:r>
            <a:r>
              <a:rPr lang="en-GB"/>
              <a:t> is </a:t>
            </a:r>
            <a:r>
              <a:rPr lang="en-GB" err="1"/>
              <a:t>een</a:t>
            </a:r>
            <a:r>
              <a:rPr lang="en-GB"/>
              <a:t> </a:t>
            </a:r>
            <a:r>
              <a:rPr lang="en-GB" err="1"/>
              <a:t>tekstregel</a:t>
            </a:r>
            <a:r>
              <a:rPr lang="en-GB"/>
              <a:t>.</a:t>
            </a:r>
          </a:p>
          <a:p>
            <a:pPr marL="0" indent="0">
              <a:buNone/>
            </a:pPr>
            <a:endParaRPr lang="nl-NL"/>
          </a:p>
        </p:txBody>
      </p:sp>
    </p:spTree>
    <p:extLst>
      <p:ext uri="{BB962C8B-B14F-4D97-AF65-F5344CB8AC3E}">
        <p14:creationId xmlns:p14="http://schemas.microsoft.com/office/powerpoint/2010/main" val="156291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hf sldNum="0" hdr="0" ftr="0"/>
  <p:txStyles>
    <p:titleStyle>
      <a:lvl1pPr algn="l" defTabSz="1218804" rtl="0" eaLnBrk="1" latinLnBrk="0" hangingPunct="1">
        <a:lnSpc>
          <a:spcPts val="3999"/>
        </a:lnSpc>
        <a:spcBef>
          <a:spcPct val="0"/>
        </a:spcBef>
        <a:buNone/>
        <a:defRPr sz="3999" b="1" kern="1200">
          <a:solidFill>
            <a:schemeClr val="tx1"/>
          </a:solidFill>
          <a:latin typeface="+mj-lt"/>
          <a:ea typeface="+mj-ea"/>
          <a:cs typeface="+mj-cs"/>
        </a:defRPr>
      </a:lvl1pPr>
    </p:titleStyle>
    <p:bodyStyle>
      <a:lvl1pPr marL="0" indent="0" algn="l" defTabSz="1218804" rtl="0" eaLnBrk="1" latinLnBrk="0" hangingPunct="1">
        <a:lnSpc>
          <a:spcPts val="3199"/>
        </a:lnSpc>
        <a:spcBef>
          <a:spcPts val="0"/>
        </a:spcBef>
        <a:buClr>
          <a:schemeClr val="accent1"/>
        </a:buClr>
        <a:buFont typeface="Arial" panose="020B0604020202020204" pitchFamily="34" charset="0"/>
        <a:buNone/>
        <a:defRPr sz="2533" kern="1200" baseline="0">
          <a:solidFill>
            <a:schemeClr val="tx1"/>
          </a:solidFill>
          <a:latin typeface="+mn-lt"/>
          <a:ea typeface="+mn-ea"/>
          <a:cs typeface="+mn-cs"/>
        </a:defRPr>
      </a:lvl1pPr>
      <a:lvl2pPr marL="914103" indent="-304701" algn="l" defTabSz="1218804" rtl="0" eaLnBrk="1" latinLnBrk="0" hangingPunct="1">
        <a:lnSpc>
          <a:spcPts val="3199"/>
        </a:lnSpc>
        <a:spcBef>
          <a:spcPts val="0"/>
        </a:spcBef>
        <a:buClr>
          <a:schemeClr val="accent1"/>
        </a:buClr>
        <a:buFont typeface="Arial" panose="020B0604020202020204" pitchFamily="34" charset="0"/>
        <a:buChar char="•"/>
        <a:defRPr sz="2533" kern="1200" baseline="0">
          <a:solidFill>
            <a:schemeClr val="tx1"/>
          </a:solidFill>
          <a:latin typeface="+mn-lt"/>
          <a:ea typeface="+mn-ea"/>
          <a:cs typeface="+mn-cs"/>
        </a:defRPr>
      </a:lvl2pPr>
      <a:lvl3pPr marL="1523505" indent="-304701" algn="l" defTabSz="1218804" rtl="0" eaLnBrk="1" latinLnBrk="0" hangingPunct="1">
        <a:lnSpc>
          <a:spcPts val="3199"/>
        </a:lnSpc>
        <a:spcBef>
          <a:spcPts val="0"/>
        </a:spcBef>
        <a:buClr>
          <a:schemeClr val="accent1"/>
        </a:buClr>
        <a:buFont typeface="Arial" panose="020B0604020202020204" pitchFamily="34" charset="0"/>
        <a:buChar char="•"/>
        <a:defRPr sz="2533" kern="1200" baseline="0">
          <a:solidFill>
            <a:schemeClr val="tx1"/>
          </a:solidFill>
          <a:latin typeface="+mn-lt"/>
          <a:ea typeface="+mn-ea"/>
          <a:cs typeface="+mn-cs"/>
        </a:defRPr>
      </a:lvl3pPr>
      <a:lvl4pPr marL="2132907" indent="-304701" algn="l" defTabSz="1218804" rtl="0" eaLnBrk="1" latinLnBrk="0" hangingPunct="1">
        <a:lnSpc>
          <a:spcPts val="3199"/>
        </a:lnSpc>
        <a:spcBef>
          <a:spcPts val="0"/>
        </a:spcBef>
        <a:buClr>
          <a:schemeClr val="accent1"/>
        </a:buClr>
        <a:buFont typeface="Arial" panose="020B0604020202020204" pitchFamily="34" charset="0"/>
        <a:buChar char="•"/>
        <a:defRPr sz="2533" kern="1200" baseline="0">
          <a:solidFill>
            <a:schemeClr val="tx1"/>
          </a:solidFill>
          <a:latin typeface="+mn-lt"/>
          <a:ea typeface="+mn-ea"/>
          <a:cs typeface="+mn-cs"/>
        </a:defRPr>
      </a:lvl4pPr>
      <a:lvl5pPr marL="2742308" indent="-304701" algn="l" defTabSz="1218804" rtl="0" eaLnBrk="1" latinLnBrk="0" hangingPunct="1">
        <a:lnSpc>
          <a:spcPts val="3199"/>
        </a:lnSpc>
        <a:spcBef>
          <a:spcPts val="0"/>
        </a:spcBef>
        <a:buClr>
          <a:schemeClr val="accent1"/>
        </a:buClr>
        <a:buFont typeface="Arial" panose="020B0604020202020204" pitchFamily="34" charset="0"/>
        <a:buChar char="•"/>
        <a:defRPr sz="2533" kern="1200" baseline="0">
          <a:solidFill>
            <a:schemeClr val="tx1"/>
          </a:solidFill>
          <a:latin typeface="+mn-lt"/>
          <a:ea typeface="+mn-ea"/>
          <a:cs typeface="+mn-cs"/>
        </a:defRPr>
      </a:lvl5pPr>
      <a:lvl6pPr marL="3351710" indent="-304701" algn="l" defTabSz="121880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6pPr>
      <a:lvl7pPr marL="3961112" indent="-304701" algn="l" defTabSz="121880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7pPr>
      <a:lvl8pPr marL="4570514" indent="-304701" algn="l" defTabSz="121880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8pPr>
      <a:lvl9pPr marL="5179916" indent="-304701" algn="l" defTabSz="121880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9pPr>
    </p:bodyStyle>
    <p:otherStyle>
      <a:defPPr>
        <a:defRPr lang="en-NL"/>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emf"/><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2.jpeg"/><Relationship Id="rId10" Type="http://schemas.openxmlformats.org/officeDocument/2006/relationships/image" Target="../media/image23.png"/><Relationship Id="rId4" Type="http://schemas.openxmlformats.org/officeDocument/2006/relationships/image" Target="../media/image6.emf"/><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hyperlink" Target="mailto:c.verschoore@kenniscentrumlvb.nl" TargetMode="External"/><Relationship Id="rId7" Type="http://schemas.openxmlformats.org/officeDocument/2006/relationships/image" Target="../media/image4.emf"/><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mailto:l.julio@kenniscentrumlvb.nl" TargetMode="External"/><Relationship Id="rId4" Type="http://schemas.openxmlformats.org/officeDocument/2006/relationships/hyperlink" Target="mailto:H.Ooms@Nji.nl" TargetMode="External"/><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4.emf"/><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hyperlink" Target="mailto:f.vandelustgraaf@kenniscentrumlvb.nl" TargetMode="External"/><Relationship Id="rId7" Type="http://schemas.openxmlformats.org/officeDocument/2006/relationships/image" Target="../media/image4.emf"/><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mailto:l.julio@kenniscentrumlvb.nl" TargetMode="External"/><Relationship Id="rId4" Type="http://schemas.openxmlformats.org/officeDocument/2006/relationships/hyperlink" Target="mailto:c.verschoore@kenniscentrumlvb.nl" TargetMode="External"/><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emf"/><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emf"/><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4.emf"/><Relationship Id="rId10" Type="http://schemas.openxmlformats.org/officeDocument/2006/relationships/image" Target="../media/image18.png"/><Relationship Id="rId4" Type="http://schemas.openxmlformats.org/officeDocument/2006/relationships/image" Target="../media/image3.emf"/><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BEFF8-1310-15F2-74E9-82A3F8120B2C}"/>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64CC0F6B-839D-1F11-306E-E7F377443B11}"/>
              </a:ext>
            </a:extLst>
          </p:cNvPr>
          <p:cNvSpPr/>
          <p:nvPr/>
        </p:nvSpPr>
        <p:spPr>
          <a:xfrm>
            <a:off x="374650" y="2545248"/>
            <a:ext cx="3977871" cy="364070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patroon, inpakpapier, Kleurrijkheid, stof&#10;&#10;Door AI gegenereerde inhoud is mogelijk onjuist.">
            <a:extLst>
              <a:ext uri="{FF2B5EF4-FFF2-40B4-BE49-F238E27FC236}">
                <a16:creationId xmlns:a16="http://schemas.microsoft.com/office/drawing/2014/main" id="{A068B704-44D6-2567-F72C-1D5458F6784A}"/>
              </a:ext>
            </a:extLst>
          </p:cNvPr>
          <p:cNvPicPr>
            <a:picLocks noChangeAspect="1"/>
          </p:cNvPicPr>
          <p:nvPr/>
        </p:nvPicPr>
        <p:blipFill>
          <a:blip r:embed="rId3"/>
          <a:stretch>
            <a:fillRect/>
          </a:stretch>
        </p:blipFill>
        <p:spPr>
          <a:xfrm rot="10800000">
            <a:off x="760399" y="-313066"/>
            <a:ext cx="3832569" cy="10839636"/>
          </a:xfrm>
          <a:prstGeom prst="rect">
            <a:avLst/>
          </a:prstGeom>
        </p:spPr>
      </p:pic>
      <p:pic>
        <p:nvPicPr>
          <p:cNvPr id="13" name="Afbeelding 12">
            <a:extLst>
              <a:ext uri="{FF2B5EF4-FFF2-40B4-BE49-F238E27FC236}">
                <a16:creationId xmlns:a16="http://schemas.microsoft.com/office/drawing/2014/main" id="{71527214-9053-B190-592F-A2CB29A481C7}"/>
              </a:ext>
            </a:extLst>
          </p:cNvPr>
          <p:cNvPicPr>
            <a:picLocks noChangeAspect="1"/>
          </p:cNvPicPr>
          <p:nvPr/>
        </p:nvPicPr>
        <p:blipFill>
          <a:blip r:embed="rId4"/>
          <a:stretch>
            <a:fillRect/>
          </a:stretch>
        </p:blipFill>
        <p:spPr>
          <a:xfrm>
            <a:off x="1800000" y="3249506"/>
            <a:ext cx="180000" cy="180000"/>
          </a:xfrm>
          <a:prstGeom prst="rect">
            <a:avLst/>
          </a:prstGeom>
        </p:spPr>
      </p:pic>
      <p:sp>
        <p:nvSpPr>
          <p:cNvPr id="12" name="Tekstvak 11">
            <a:extLst>
              <a:ext uri="{FF2B5EF4-FFF2-40B4-BE49-F238E27FC236}">
                <a16:creationId xmlns:a16="http://schemas.microsoft.com/office/drawing/2014/main" id="{C6BA2B53-476A-2AA3-4385-75CBA13C1C9B}"/>
              </a:ext>
            </a:extLst>
          </p:cNvPr>
          <p:cNvSpPr txBox="1"/>
          <p:nvPr/>
        </p:nvSpPr>
        <p:spPr>
          <a:xfrm>
            <a:off x="-309716" y="2890684"/>
            <a:ext cx="184731" cy="369332"/>
          </a:xfrm>
          <a:prstGeom prst="rect">
            <a:avLst/>
          </a:prstGeom>
          <a:noFill/>
        </p:spPr>
        <p:txBody>
          <a:bodyPr wrap="none" rtlCol="0">
            <a:spAutoFit/>
          </a:bodyPr>
          <a:lstStyle/>
          <a:p>
            <a:endParaRPr lang="nl-NL"/>
          </a:p>
        </p:txBody>
      </p:sp>
      <p:pic>
        <p:nvPicPr>
          <p:cNvPr id="32" name="Afbeelding 31">
            <a:extLst>
              <a:ext uri="{FF2B5EF4-FFF2-40B4-BE49-F238E27FC236}">
                <a16:creationId xmlns:a16="http://schemas.microsoft.com/office/drawing/2014/main" id="{04D06235-DC82-5B71-11C8-662F16CFF427}"/>
              </a:ext>
            </a:extLst>
          </p:cNvPr>
          <p:cNvPicPr>
            <a:picLocks noChangeAspect="1"/>
          </p:cNvPicPr>
          <p:nvPr/>
        </p:nvPicPr>
        <p:blipFill>
          <a:blip r:embed="rId4"/>
          <a:stretch>
            <a:fillRect/>
          </a:stretch>
        </p:blipFill>
        <p:spPr>
          <a:xfrm rot="10800000">
            <a:off x="9955859" y="4749670"/>
            <a:ext cx="180000" cy="180000"/>
          </a:xfrm>
          <a:prstGeom prst="rect">
            <a:avLst/>
          </a:prstGeom>
        </p:spPr>
      </p:pic>
      <p:sp>
        <p:nvSpPr>
          <p:cNvPr id="20" name="Ondertitel 2">
            <a:extLst>
              <a:ext uri="{FF2B5EF4-FFF2-40B4-BE49-F238E27FC236}">
                <a16:creationId xmlns:a16="http://schemas.microsoft.com/office/drawing/2014/main" id="{4FB64CB5-3A68-1468-0781-942C170C4738}"/>
              </a:ext>
            </a:extLst>
          </p:cNvPr>
          <p:cNvSpPr txBox="1">
            <a:spLocks/>
          </p:cNvSpPr>
          <p:nvPr/>
        </p:nvSpPr>
        <p:spPr>
          <a:xfrm>
            <a:off x="9272241" y="360000"/>
            <a:ext cx="2919759" cy="4799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nl-NL" sz="14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1" name="Afbeelding 10">
            <a:extLst>
              <a:ext uri="{FF2B5EF4-FFF2-40B4-BE49-F238E27FC236}">
                <a16:creationId xmlns:a16="http://schemas.microsoft.com/office/drawing/2014/main" id="{C9851578-7848-4998-61D7-7CBFF302C3E9}"/>
              </a:ext>
            </a:extLst>
          </p:cNvPr>
          <p:cNvPicPr>
            <a:picLocks noChangeAspect="1"/>
          </p:cNvPicPr>
          <p:nvPr/>
        </p:nvPicPr>
        <p:blipFill>
          <a:blip r:embed="rId5"/>
          <a:stretch>
            <a:fillRect/>
          </a:stretch>
        </p:blipFill>
        <p:spPr>
          <a:xfrm rot="10800000">
            <a:off x="11667430" y="6338430"/>
            <a:ext cx="181945" cy="181945"/>
          </a:xfrm>
          <a:prstGeom prst="rect">
            <a:avLst/>
          </a:prstGeom>
        </p:spPr>
      </p:pic>
      <p:sp>
        <p:nvSpPr>
          <p:cNvPr id="16" name="Tekstvak 15">
            <a:extLst>
              <a:ext uri="{FF2B5EF4-FFF2-40B4-BE49-F238E27FC236}">
                <a16:creationId xmlns:a16="http://schemas.microsoft.com/office/drawing/2014/main" id="{67D34E87-9C69-0119-9B9D-27576A34BBEE}"/>
              </a:ext>
            </a:extLst>
          </p:cNvPr>
          <p:cNvSpPr txBox="1"/>
          <p:nvPr/>
        </p:nvSpPr>
        <p:spPr>
          <a:xfrm>
            <a:off x="645910" y="2545248"/>
            <a:ext cx="4244511" cy="1138773"/>
          </a:xfrm>
          <a:prstGeom prst="rect">
            <a:avLst/>
          </a:prstGeom>
          <a:solidFill>
            <a:schemeClr val="bg1"/>
          </a:solidFill>
        </p:spPr>
        <p:txBody>
          <a:bodyPr wrap="square">
            <a:spAutoFit/>
          </a:bodyPr>
          <a:lstStyle/>
          <a:p>
            <a:endParaRPr lang="nl-NL" sz="3400">
              <a:solidFill>
                <a:schemeClr val="accent1"/>
              </a:solidFill>
              <a:latin typeface="Roboto" panose="02000000000000000000" pitchFamily="2" charset="0"/>
              <a:ea typeface="Roboto" panose="02000000000000000000" pitchFamily="2" charset="0"/>
              <a:cs typeface="Roboto" panose="02000000000000000000" pitchFamily="2" charset="0"/>
            </a:endParaRPr>
          </a:p>
          <a:p>
            <a:endParaRPr lang="nl-NL" sz="340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5" name="Rechthoek 4">
            <a:extLst>
              <a:ext uri="{FF2B5EF4-FFF2-40B4-BE49-F238E27FC236}">
                <a16:creationId xmlns:a16="http://schemas.microsoft.com/office/drawing/2014/main" id="{C527CD6F-D9BB-C420-F4BA-5AB64DF6A9CD}"/>
              </a:ext>
            </a:extLst>
          </p:cNvPr>
          <p:cNvSpPr/>
          <p:nvPr/>
        </p:nvSpPr>
        <p:spPr>
          <a:xfrm>
            <a:off x="645910" y="3684021"/>
            <a:ext cx="3947058" cy="1827106"/>
          </a:xfrm>
          <a:prstGeom prst="rect">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6000">
              <a:solidFill>
                <a:schemeClr val="accent2"/>
              </a:solidFill>
              <a:latin typeface="Roboto" panose="02000000000000000000" pitchFamily="2" charset="0"/>
              <a:ea typeface="Roboto" panose="02000000000000000000" pitchFamily="2" charset="0"/>
              <a:cs typeface="Roboto" panose="02000000000000000000" pitchFamily="2" charset="0"/>
            </a:endParaRPr>
          </a:p>
          <a:p>
            <a:pPr algn="ctr"/>
            <a:endParaRPr lang="nl-NL"/>
          </a:p>
        </p:txBody>
      </p:sp>
      <p:pic>
        <p:nvPicPr>
          <p:cNvPr id="2" name="Afbeelding 1">
            <a:extLst>
              <a:ext uri="{FF2B5EF4-FFF2-40B4-BE49-F238E27FC236}">
                <a16:creationId xmlns:a16="http://schemas.microsoft.com/office/drawing/2014/main" id="{15AE07DA-42DB-1612-289A-253172188DD7}"/>
              </a:ext>
            </a:extLst>
          </p:cNvPr>
          <p:cNvPicPr>
            <a:picLocks noChangeAspect="1"/>
          </p:cNvPicPr>
          <p:nvPr/>
        </p:nvPicPr>
        <p:blipFill>
          <a:blip r:embed="rId6"/>
          <a:stretch>
            <a:fillRect/>
          </a:stretch>
        </p:blipFill>
        <p:spPr>
          <a:xfrm>
            <a:off x="1252952" y="2617960"/>
            <a:ext cx="3030425" cy="2842367"/>
          </a:xfrm>
          <a:prstGeom prst="rect">
            <a:avLst/>
          </a:prstGeom>
        </p:spPr>
      </p:pic>
      <p:sp>
        <p:nvSpPr>
          <p:cNvPr id="6" name="Rechthoek 5">
            <a:extLst>
              <a:ext uri="{FF2B5EF4-FFF2-40B4-BE49-F238E27FC236}">
                <a16:creationId xmlns:a16="http://schemas.microsoft.com/office/drawing/2014/main" id="{AE644F10-AB61-C983-8DF4-0FB10976E06D}"/>
              </a:ext>
            </a:extLst>
          </p:cNvPr>
          <p:cNvSpPr/>
          <p:nvPr/>
        </p:nvSpPr>
        <p:spPr>
          <a:xfrm>
            <a:off x="4592968" y="2770468"/>
            <a:ext cx="6894181" cy="1827106"/>
          </a:xfrm>
          <a:prstGeom prst="rect">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400" dirty="0">
                <a:solidFill>
                  <a:schemeClr val="accent2"/>
                </a:solidFill>
                <a:latin typeface="Roboto" panose="02000000000000000000" pitchFamily="2" charset="0"/>
                <a:ea typeface="Roboto" panose="02000000000000000000" pitchFamily="2" charset="0"/>
                <a:cs typeface="Roboto" panose="02000000000000000000" pitchFamily="2" charset="0"/>
              </a:rPr>
              <a:t>18 jaar en zelfstandig? Niemand redt het alleen.</a:t>
            </a:r>
          </a:p>
          <a:p>
            <a:pPr algn="ctr"/>
            <a:endParaRPr lang="nl-NL" dirty="0"/>
          </a:p>
        </p:txBody>
      </p:sp>
      <p:sp>
        <p:nvSpPr>
          <p:cNvPr id="8" name="Tekstvak 7">
            <a:extLst>
              <a:ext uri="{FF2B5EF4-FFF2-40B4-BE49-F238E27FC236}">
                <a16:creationId xmlns:a16="http://schemas.microsoft.com/office/drawing/2014/main" id="{E6899714-6A52-0F48-9DF3-01CB899E2D7B}"/>
              </a:ext>
            </a:extLst>
          </p:cNvPr>
          <p:cNvSpPr txBox="1"/>
          <p:nvPr/>
        </p:nvSpPr>
        <p:spPr>
          <a:xfrm>
            <a:off x="5004412" y="4453462"/>
            <a:ext cx="6251574" cy="369332"/>
          </a:xfrm>
          <a:prstGeom prst="rect">
            <a:avLst/>
          </a:prstGeom>
          <a:noFill/>
        </p:spPr>
        <p:txBody>
          <a:bodyPr wrap="square">
            <a:spAutoFit/>
          </a:bodyPr>
          <a:lstStyle/>
          <a:p>
            <a:r>
              <a:rPr lang="nl-NL" sz="1800">
                <a:solidFill>
                  <a:schemeClr val="accent1"/>
                </a:solidFill>
                <a:latin typeface="Roboto" panose="02000000000000000000" pitchFamily="2" charset="0"/>
                <a:ea typeface="Roboto" panose="02000000000000000000" pitchFamily="2" charset="0"/>
                <a:cs typeface="Roboto" panose="02000000000000000000" pitchFamily="2" charset="0"/>
              </a:rPr>
              <a:t>Femke van de Lustgraaf, </a:t>
            </a:r>
            <a:r>
              <a:rPr lang="nl-NL">
                <a:solidFill>
                  <a:schemeClr val="accent1"/>
                </a:solidFill>
                <a:latin typeface="Roboto" panose="02000000000000000000" pitchFamily="2" charset="0"/>
                <a:ea typeface="Roboto" panose="02000000000000000000" pitchFamily="2" charset="0"/>
                <a:cs typeface="Roboto" panose="02000000000000000000" pitchFamily="2" charset="0"/>
              </a:rPr>
              <a:t>Camilla Verschoore, </a:t>
            </a:r>
            <a:r>
              <a:rPr lang="nl-NL" sz="1800">
                <a:solidFill>
                  <a:schemeClr val="accent1"/>
                </a:solidFill>
                <a:latin typeface="Roboto" panose="02000000000000000000" pitchFamily="2" charset="0"/>
                <a:ea typeface="Roboto" panose="02000000000000000000" pitchFamily="2" charset="0"/>
                <a:cs typeface="Roboto" panose="02000000000000000000" pitchFamily="2" charset="0"/>
              </a:rPr>
              <a:t>Lorena Julio</a:t>
            </a:r>
            <a:endParaRPr lang="nl-NL" sz="18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4530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02787-A5CF-D80B-BBE0-0625401CF19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9D35B52B-0EF0-3A35-FD93-4D9BBE95D16C}"/>
              </a:ext>
            </a:extLst>
          </p:cNvPr>
          <p:cNvSpPr/>
          <p:nvPr/>
        </p:nvSpPr>
        <p:spPr>
          <a:xfrm>
            <a:off x="6338807" y="-5967"/>
            <a:ext cx="884818" cy="1220400"/>
          </a:xfrm>
          <a:prstGeom prst="rect">
            <a:avLst/>
          </a:prstGeom>
          <a:solidFill>
            <a:schemeClr val="bg1"/>
          </a:solid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6003BA0A-D1E3-64F7-D5F6-2D26CDF4D5A5}"/>
              </a:ext>
            </a:extLst>
          </p:cNvPr>
          <p:cNvPicPr>
            <a:picLocks noChangeAspect="1"/>
          </p:cNvPicPr>
          <p:nvPr/>
        </p:nvPicPr>
        <p:blipFill>
          <a:blip r:embed="rId2"/>
          <a:stretch>
            <a:fillRect/>
          </a:stretch>
        </p:blipFill>
        <p:spPr>
          <a:xfrm>
            <a:off x="1085594" y="371335"/>
            <a:ext cx="180000" cy="180000"/>
          </a:xfrm>
          <a:prstGeom prst="rect">
            <a:avLst/>
          </a:prstGeom>
        </p:spPr>
      </p:pic>
      <p:pic>
        <p:nvPicPr>
          <p:cNvPr id="14" name="Afbeelding 13">
            <a:extLst>
              <a:ext uri="{FF2B5EF4-FFF2-40B4-BE49-F238E27FC236}">
                <a16:creationId xmlns:a16="http://schemas.microsoft.com/office/drawing/2014/main" id="{51122A20-F5D0-95A7-E435-04CD41FD84CD}"/>
              </a:ext>
            </a:extLst>
          </p:cNvPr>
          <p:cNvPicPr>
            <a:picLocks noChangeAspect="1"/>
          </p:cNvPicPr>
          <p:nvPr/>
        </p:nvPicPr>
        <p:blipFill>
          <a:blip r:embed="rId3"/>
          <a:stretch>
            <a:fillRect/>
          </a:stretch>
        </p:blipFill>
        <p:spPr>
          <a:xfrm rot="10800000">
            <a:off x="11700000" y="6327527"/>
            <a:ext cx="181945" cy="181945"/>
          </a:xfrm>
          <a:prstGeom prst="rect">
            <a:avLst/>
          </a:prstGeom>
        </p:spPr>
      </p:pic>
      <p:pic>
        <p:nvPicPr>
          <p:cNvPr id="36" name="Afbeelding 35">
            <a:extLst>
              <a:ext uri="{FF2B5EF4-FFF2-40B4-BE49-F238E27FC236}">
                <a16:creationId xmlns:a16="http://schemas.microsoft.com/office/drawing/2014/main" id="{E3E37423-2CB2-4548-2C2C-152209D00AEA}"/>
              </a:ext>
            </a:extLst>
          </p:cNvPr>
          <p:cNvPicPr>
            <a:picLocks noChangeAspect="1"/>
          </p:cNvPicPr>
          <p:nvPr/>
        </p:nvPicPr>
        <p:blipFill>
          <a:blip r:embed="rId4"/>
          <a:stretch>
            <a:fillRect/>
          </a:stretch>
        </p:blipFill>
        <p:spPr>
          <a:xfrm>
            <a:off x="6372000" y="0"/>
            <a:ext cx="850900" cy="1219200"/>
          </a:xfrm>
          <a:prstGeom prst="rect">
            <a:avLst/>
          </a:prstGeom>
        </p:spPr>
      </p:pic>
      <p:sp>
        <p:nvSpPr>
          <p:cNvPr id="7" name="Tekstvak 6">
            <a:extLst>
              <a:ext uri="{FF2B5EF4-FFF2-40B4-BE49-F238E27FC236}">
                <a16:creationId xmlns:a16="http://schemas.microsoft.com/office/drawing/2014/main" id="{62540EA8-4191-A68D-4C14-FB016CB3CB2B}"/>
              </a:ext>
            </a:extLst>
          </p:cNvPr>
          <p:cNvSpPr txBox="1"/>
          <p:nvPr/>
        </p:nvSpPr>
        <p:spPr>
          <a:xfrm>
            <a:off x="-1" y="3419757"/>
            <a:ext cx="5367775" cy="615553"/>
          </a:xfrm>
          <a:prstGeom prst="rect">
            <a:avLst/>
          </a:prstGeom>
          <a:noFill/>
        </p:spPr>
        <p:txBody>
          <a:bodyPr wrap="square">
            <a:spAutoFit/>
          </a:bodyPr>
          <a:lstStyle/>
          <a:p>
            <a:pPr algn="ctr"/>
            <a:r>
              <a:rPr lang="nl-NL" sz="3400" dirty="0">
                <a:solidFill>
                  <a:schemeClr val="accent1"/>
                </a:solidFill>
                <a:latin typeface="Roboto" panose="02000000000000000000" pitchFamily="2" charset="0"/>
                <a:ea typeface="Roboto" panose="02000000000000000000" pitchFamily="2" charset="0"/>
                <a:cs typeface="Roboto" panose="02000000000000000000" pitchFamily="2" charset="0"/>
              </a:rPr>
              <a:t>Samen met….</a:t>
            </a:r>
          </a:p>
        </p:txBody>
      </p:sp>
      <p:pic>
        <p:nvPicPr>
          <p:cNvPr id="3" name="Afbeelding 2" descr="Afbeelding met patroon, inpakpapier, Kleurrijkheid, stof&#10;&#10;Door AI gegenereerde inhoud is mogelijk onjuist.">
            <a:extLst>
              <a:ext uri="{FF2B5EF4-FFF2-40B4-BE49-F238E27FC236}">
                <a16:creationId xmlns:a16="http://schemas.microsoft.com/office/drawing/2014/main" id="{0038D125-B4F8-85C7-F312-85564120C897}"/>
              </a:ext>
            </a:extLst>
          </p:cNvPr>
          <p:cNvPicPr>
            <a:picLocks noChangeAspect="1"/>
          </p:cNvPicPr>
          <p:nvPr/>
        </p:nvPicPr>
        <p:blipFill>
          <a:blip r:embed="rId5"/>
          <a:srcRect t="76716"/>
          <a:stretch>
            <a:fillRect/>
          </a:stretch>
        </p:blipFill>
        <p:spPr>
          <a:xfrm rot="10800000">
            <a:off x="-802280" y="-948823"/>
            <a:ext cx="6170055" cy="4063330"/>
          </a:xfrm>
          <a:prstGeom prst="rect">
            <a:avLst/>
          </a:prstGeom>
        </p:spPr>
      </p:pic>
      <p:pic>
        <p:nvPicPr>
          <p:cNvPr id="4" name="Afbeelding 3" descr="Afbeelding met patroon, inpakpapier, Kleurrijkheid, stof&#10;&#10;Door AI gegenereerde inhoud is mogelijk onjuist.">
            <a:extLst>
              <a:ext uri="{FF2B5EF4-FFF2-40B4-BE49-F238E27FC236}">
                <a16:creationId xmlns:a16="http://schemas.microsoft.com/office/drawing/2014/main" id="{543BAADB-BD73-CD05-D7B4-8A3822DEA96E}"/>
              </a:ext>
            </a:extLst>
          </p:cNvPr>
          <p:cNvPicPr>
            <a:picLocks noChangeAspect="1"/>
          </p:cNvPicPr>
          <p:nvPr/>
        </p:nvPicPr>
        <p:blipFill>
          <a:blip r:embed="rId5"/>
          <a:srcRect b="89578"/>
          <a:stretch>
            <a:fillRect/>
          </a:stretch>
        </p:blipFill>
        <p:spPr>
          <a:xfrm rot="10800000">
            <a:off x="-920901" y="4558530"/>
            <a:ext cx="6407300" cy="1888618"/>
          </a:xfrm>
          <a:prstGeom prst="rect">
            <a:avLst/>
          </a:prstGeom>
        </p:spPr>
      </p:pic>
      <p:pic>
        <p:nvPicPr>
          <p:cNvPr id="15" name="Afbeelding 14">
            <a:extLst>
              <a:ext uri="{FF2B5EF4-FFF2-40B4-BE49-F238E27FC236}">
                <a16:creationId xmlns:a16="http://schemas.microsoft.com/office/drawing/2014/main" id="{E41EC12B-7893-FB7E-D2D3-5109D3F8341B}"/>
              </a:ext>
            </a:extLst>
          </p:cNvPr>
          <p:cNvPicPr>
            <a:picLocks noChangeAspect="1"/>
          </p:cNvPicPr>
          <p:nvPr/>
        </p:nvPicPr>
        <p:blipFill>
          <a:blip r:embed="rId6"/>
          <a:stretch>
            <a:fillRect/>
          </a:stretch>
        </p:blipFill>
        <p:spPr>
          <a:xfrm>
            <a:off x="8873410" y="233133"/>
            <a:ext cx="2826590" cy="1254731"/>
          </a:xfrm>
          <a:prstGeom prst="rect">
            <a:avLst/>
          </a:prstGeom>
        </p:spPr>
      </p:pic>
      <p:pic>
        <p:nvPicPr>
          <p:cNvPr id="16" name="Afbeelding 15">
            <a:extLst>
              <a:ext uri="{FF2B5EF4-FFF2-40B4-BE49-F238E27FC236}">
                <a16:creationId xmlns:a16="http://schemas.microsoft.com/office/drawing/2014/main" id="{3084BFE5-FD63-4592-3AEB-28CE564E24B9}"/>
              </a:ext>
            </a:extLst>
          </p:cNvPr>
          <p:cNvPicPr>
            <a:picLocks noChangeAspect="1"/>
          </p:cNvPicPr>
          <p:nvPr/>
        </p:nvPicPr>
        <p:blipFill>
          <a:blip r:embed="rId7"/>
          <a:stretch>
            <a:fillRect/>
          </a:stretch>
        </p:blipFill>
        <p:spPr>
          <a:xfrm>
            <a:off x="5800935" y="1343859"/>
            <a:ext cx="2468021" cy="1288452"/>
          </a:xfrm>
          <a:prstGeom prst="rect">
            <a:avLst/>
          </a:prstGeom>
        </p:spPr>
      </p:pic>
      <p:pic>
        <p:nvPicPr>
          <p:cNvPr id="1034" name="Picture 10" descr="NCZ naar Ministerie van VWS">
            <a:extLst>
              <a:ext uri="{FF2B5EF4-FFF2-40B4-BE49-F238E27FC236}">
                <a16:creationId xmlns:a16="http://schemas.microsoft.com/office/drawing/2014/main" id="{F18A6A0D-6D4C-7975-BA40-72885DFBCC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6160" y="4447614"/>
            <a:ext cx="4123200" cy="1653575"/>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ADE37BB2-AA14-DACC-79D5-048BB06B7B73}"/>
              </a:ext>
            </a:extLst>
          </p:cNvPr>
          <p:cNvPicPr>
            <a:picLocks noChangeAspect="1"/>
          </p:cNvPicPr>
          <p:nvPr/>
        </p:nvPicPr>
        <p:blipFill>
          <a:blip r:embed="rId9"/>
          <a:stretch>
            <a:fillRect/>
          </a:stretch>
        </p:blipFill>
        <p:spPr>
          <a:xfrm>
            <a:off x="8862006" y="1189391"/>
            <a:ext cx="2551674" cy="2551674"/>
          </a:xfrm>
          <a:prstGeom prst="rect">
            <a:avLst/>
          </a:prstGeom>
        </p:spPr>
      </p:pic>
      <p:pic>
        <p:nvPicPr>
          <p:cNvPr id="1036" name="Picture 12" descr="Belangrijke wijzigingen in de CAO Gehandicaptenzorg en wetgeving in ...">
            <a:extLst>
              <a:ext uri="{FF2B5EF4-FFF2-40B4-BE49-F238E27FC236}">
                <a16:creationId xmlns:a16="http://schemas.microsoft.com/office/drawing/2014/main" id="{551B075D-E90D-A441-AD82-31D88F8270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4588" y="2520055"/>
            <a:ext cx="3640713" cy="1711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waliteit en Blijvend Leren | Nederlands Jeugdinstituut">
            <a:extLst>
              <a:ext uri="{FF2B5EF4-FFF2-40B4-BE49-F238E27FC236}">
                <a16:creationId xmlns:a16="http://schemas.microsoft.com/office/drawing/2014/main" id="{A9C769BB-C7AB-122B-DA0D-B4D33E17F1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33523" y="5502839"/>
            <a:ext cx="2551674" cy="1435317"/>
          </a:xfrm>
          <a:prstGeom prst="rect">
            <a:avLst/>
          </a:prstGeom>
          <a:noFill/>
          <a:extLst>
            <a:ext uri="{909E8E84-426E-40DD-AFC4-6F175D3DCCD1}">
              <a14:hiddenFill xmlns:a14="http://schemas.microsoft.com/office/drawing/2010/main">
                <a:solidFill>
                  <a:srgbClr val="FFFFFF"/>
                </a:solidFill>
              </a14:hiddenFill>
            </a:ext>
          </a:extLst>
        </p:spPr>
      </p:pic>
      <p:pic>
        <p:nvPicPr>
          <p:cNvPr id="20" name="Afbeelding 19">
            <a:extLst>
              <a:ext uri="{FF2B5EF4-FFF2-40B4-BE49-F238E27FC236}">
                <a16:creationId xmlns:a16="http://schemas.microsoft.com/office/drawing/2014/main" id="{A2598060-15E0-FA23-3BFD-B58A75F1923F}"/>
              </a:ext>
            </a:extLst>
          </p:cNvPr>
          <p:cNvPicPr>
            <a:picLocks noChangeAspect="1"/>
          </p:cNvPicPr>
          <p:nvPr/>
        </p:nvPicPr>
        <p:blipFill>
          <a:blip r:embed="rId12"/>
          <a:stretch>
            <a:fillRect/>
          </a:stretch>
        </p:blipFill>
        <p:spPr>
          <a:xfrm>
            <a:off x="10009121" y="3660412"/>
            <a:ext cx="1694946" cy="1494698"/>
          </a:xfrm>
          <a:prstGeom prst="rect">
            <a:avLst/>
          </a:prstGeom>
        </p:spPr>
      </p:pic>
    </p:spTree>
    <p:extLst>
      <p:ext uri="{BB962C8B-B14F-4D97-AF65-F5344CB8AC3E}">
        <p14:creationId xmlns:p14="http://schemas.microsoft.com/office/powerpoint/2010/main" val="24391832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92750-E12D-4995-ABCB-5BB846060890}"/>
              </a:ext>
            </a:extLst>
          </p:cNvPr>
          <p:cNvSpPr>
            <a:spLocks noGrp="1"/>
          </p:cNvSpPr>
          <p:nvPr>
            <p:ph type="title"/>
          </p:nvPr>
        </p:nvSpPr>
        <p:spPr>
          <a:xfrm>
            <a:off x="278410" y="1064"/>
            <a:ext cx="3869955" cy="6856936"/>
          </a:xfrm>
        </p:spPr>
        <p:txBody>
          <a:bodyPr rtlCol="0">
            <a:normAutofit/>
          </a:bodyPr>
          <a:lstStyle/>
          <a:p>
            <a:pPr rtl="0"/>
            <a:r>
              <a:rPr lang="nl-NL" sz="3600" spc="100" dirty="0">
                <a:solidFill>
                  <a:srgbClr val="9C2E75"/>
                </a:solidFill>
                <a:cs typeface="Times New Roman"/>
              </a:rPr>
              <a:t>Aanpak</a:t>
            </a:r>
            <a:br>
              <a:rPr lang="nl-NL" sz="3600" spc="100" dirty="0">
                <a:solidFill>
                  <a:srgbClr val="9C2E75"/>
                </a:solidFill>
                <a:cs typeface="Times New Roman"/>
              </a:rPr>
            </a:br>
            <a:r>
              <a:rPr lang="nl-NL" sz="3600" spc="100" dirty="0">
                <a:solidFill>
                  <a:srgbClr val="9C2E75"/>
                </a:solidFill>
                <a:cs typeface="Times New Roman"/>
              </a:rPr>
              <a:t>kwalitatief actiegericht leeronderzoek</a:t>
            </a:r>
            <a:endParaRPr lang="nl-NL" sz="3600" spc="100" dirty="0">
              <a:solidFill>
                <a:srgbClr val="9C2E75"/>
              </a:solidFill>
            </a:endParaRPr>
          </a:p>
        </p:txBody>
      </p:sp>
      <p:graphicFrame>
        <p:nvGraphicFramePr>
          <p:cNvPr id="4" name="Tijdelijke aanduiding voor inhoud 3" descr="Tijdelijke aanduiding voor SmartArt-pictogram ">
            <a:extLst>
              <a:ext uri="{FF2B5EF4-FFF2-40B4-BE49-F238E27FC236}">
                <a16:creationId xmlns:a16="http://schemas.microsoft.com/office/drawing/2014/main" id="{F5DF3745-CCEE-4BD3-9E49-A25F9124ACF6}"/>
              </a:ext>
            </a:extLst>
          </p:cNvPr>
          <p:cNvGraphicFramePr>
            <a:graphicFrameLocks noGrp="1"/>
          </p:cNvGraphicFramePr>
          <p:nvPr>
            <p:ph idx="1"/>
            <p:extLst>
              <p:ext uri="{D42A27DB-BD31-4B8C-83A1-F6EECF244321}">
                <p14:modId xmlns:p14="http://schemas.microsoft.com/office/powerpoint/2010/main" val="3517175225"/>
              </p:ext>
            </p:extLst>
          </p:nvPr>
        </p:nvGraphicFramePr>
        <p:xfrm>
          <a:off x="3604591" y="848138"/>
          <a:ext cx="8308999" cy="6215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6792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C9AD8-C61F-018F-42DB-514ABC585BC7}"/>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7611744E-2ACD-A746-9515-6C730D1E0B10}"/>
              </a:ext>
            </a:extLst>
          </p:cNvPr>
          <p:cNvPicPr>
            <a:picLocks noChangeAspect="1"/>
          </p:cNvPicPr>
          <p:nvPr/>
        </p:nvPicPr>
        <p:blipFill>
          <a:blip r:embed="rId2"/>
          <a:stretch>
            <a:fillRect/>
          </a:stretch>
        </p:blipFill>
        <p:spPr>
          <a:xfrm rot="16200000">
            <a:off x="-3239919" y="1551151"/>
            <a:ext cx="7006897" cy="3755697"/>
          </a:xfrm>
          <a:prstGeom prst="rect">
            <a:avLst/>
          </a:prstGeom>
        </p:spPr>
      </p:pic>
      <p:pic>
        <p:nvPicPr>
          <p:cNvPr id="13" name="Afbeelding 12">
            <a:extLst>
              <a:ext uri="{FF2B5EF4-FFF2-40B4-BE49-F238E27FC236}">
                <a16:creationId xmlns:a16="http://schemas.microsoft.com/office/drawing/2014/main" id="{7B80F718-D74B-4B7D-CAB2-EBACB3DBDA67}"/>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C82CF7C9-E0A3-0143-CB89-A9FCC7354ACD}"/>
              </a:ext>
            </a:extLst>
          </p:cNvPr>
          <p:cNvSpPr txBox="1"/>
          <p:nvPr/>
        </p:nvSpPr>
        <p:spPr>
          <a:xfrm>
            <a:off x="2717118" y="1567437"/>
            <a:ext cx="8432964" cy="461665"/>
          </a:xfrm>
          <a:prstGeom prst="rect">
            <a:avLst/>
          </a:prstGeom>
          <a:noFill/>
        </p:spPr>
        <p:txBody>
          <a:bodyPr wrap="square">
            <a:spAutoFit/>
          </a:bodyPr>
          <a:lstStyle/>
          <a:p>
            <a:pPr rtl="0"/>
            <a:r>
              <a:rPr lang="nl-NL" sz="2400" b="1" cap="none" dirty="0">
                <a:solidFill>
                  <a:srgbClr val="9C2E75"/>
                </a:solidFill>
                <a:latin typeface="Roboto" panose="02000000000000000000" pitchFamily="2" charset="0"/>
                <a:ea typeface="Roboto" panose="02000000000000000000" pitchFamily="2" charset="0"/>
              </a:rPr>
              <a:t>Wat hopen we te bereiken met het actieonderzoek L&amp;L</a:t>
            </a:r>
          </a:p>
        </p:txBody>
      </p:sp>
      <p:pic>
        <p:nvPicPr>
          <p:cNvPr id="19" name="Afbeelding 18">
            <a:extLst>
              <a:ext uri="{FF2B5EF4-FFF2-40B4-BE49-F238E27FC236}">
                <a16:creationId xmlns:a16="http://schemas.microsoft.com/office/drawing/2014/main" id="{8EA47E12-D0A2-54F4-0950-2D3A27B0ED48}"/>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B6BA8068-8830-AE10-88B8-073B0AC45FBA}"/>
              </a:ext>
            </a:extLst>
          </p:cNvPr>
          <p:cNvPicPr>
            <a:picLocks noChangeAspect="1"/>
          </p:cNvPicPr>
          <p:nvPr/>
        </p:nvPicPr>
        <p:blipFill>
          <a:blip r:embed="rId5"/>
          <a:stretch>
            <a:fillRect/>
          </a:stretch>
        </p:blipFill>
        <p:spPr>
          <a:xfrm>
            <a:off x="6372000" y="0"/>
            <a:ext cx="850900" cy="1219200"/>
          </a:xfrm>
          <a:prstGeom prst="rect">
            <a:avLst/>
          </a:prstGeom>
        </p:spPr>
      </p:pic>
      <p:sp>
        <p:nvSpPr>
          <p:cNvPr id="2" name="Tekstvak 1">
            <a:extLst>
              <a:ext uri="{FF2B5EF4-FFF2-40B4-BE49-F238E27FC236}">
                <a16:creationId xmlns:a16="http://schemas.microsoft.com/office/drawing/2014/main" id="{DB75EC69-239D-5F07-A5F5-2D9C30F26CAF}"/>
              </a:ext>
            </a:extLst>
          </p:cNvPr>
          <p:cNvSpPr txBox="1"/>
          <p:nvPr/>
        </p:nvSpPr>
        <p:spPr>
          <a:xfrm>
            <a:off x="2382441" y="2424182"/>
            <a:ext cx="9317559" cy="3737946"/>
          </a:xfrm>
          <a:prstGeom prst="rect">
            <a:avLst/>
          </a:prstGeom>
          <a:noFill/>
        </p:spPr>
        <p:txBody>
          <a:bodyPr wrap="square">
            <a:spAutoFit/>
          </a:bodyPr>
          <a:lstStyle/>
          <a:p>
            <a:pPr marL="342900" marR="0" lvl="0" indent="-342900" algn="l" defTabSz="1218804" rtl="0" eaLnBrk="1" fontAlgn="auto" latinLnBrk="0" hangingPunct="1">
              <a:lnSpc>
                <a:spcPct val="150000"/>
              </a:lnSpc>
              <a:spcBef>
                <a:spcPts val="0"/>
              </a:spcBef>
              <a:spcAft>
                <a:spcPts val="0"/>
              </a:spcAft>
              <a:buClr>
                <a:srgbClr val="BCB361"/>
              </a:buClr>
              <a:buSzTx/>
              <a:buFont typeface="Arial" panose="020B0604020202020204" pitchFamily="34" charset="0"/>
              <a:buChar char="•"/>
              <a:tabLst/>
              <a:defRPr/>
            </a:pPr>
            <a:r>
              <a:rPr kumimoji="0" lang="nl-NL" sz="2000" b="0" i="0" u="none" strike="noStrike" kern="1200" cap="none" spc="0" normalizeH="0" baseline="0" noProof="0" dirty="0">
                <a:ln>
                  <a:noFill/>
                </a:ln>
                <a:solidFill>
                  <a:srgbClr val="13889C"/>
                </a:solidFill>
                <a:effectLst/>
                <a:uLnTx/>
                <a:uFillTx/>
                <a:latin typeface="Calibri" panose="020F0502020204030204"/>
                <a:ea typeface="+mn-ea"/>
                <a:cs typeface="+mn-cs"/>
              </a:rPr>
              <a:t>Bijdragen aan </a:t>
            </a:r>
            <a:r>
              <a:rPr kumimoji="0" lang="nl-NL" sz="2000" b="1" i="0" u="none" strike="noStrike" kern="1200" cap="none" spc="0" normalizeH="0" baseline="0" noProof="0" dirty="0">
                <a:ln>
                  <a:noFill/>
                </a:ln>
                <a:solidFill>
                  <a:srgbClr val="13889C"/>
                </a:solidFill>
                <a:effectLst/>
                <a:uLnTx/>
                <a:uFillTx/>
                <a:latin typeface="Calibri" panose="020F0502020204030204"/>
                <a:ea typeface="+mn-ea"/>
                <a:cs typeface="+mn-cs"/>
              </a:rPr>
              <a:t>verbeteren van de leefwereld (dagelijks leven) voor kinderen, jongeren en ouders en volwassenen </a:t>
            </a:r>
            <a:r>
              <a:rPr kumimoji="0" lang="nl-NL" sz="2000" b="0" i="0" u="none" strike="noStrike" kern="1200" cap="none" spc="0" normalizeH="0" baseline="0" noProof="0" dirty="0">
                <a:ln>
                  <a:noFill/>
                </a:ln>
                <a:solidFill>
                  <a:srgbClr val="13889C"/>
                </a:solidFill>
                <a:effectLst/>
                <a:uLnTx/>
                <a:uFillTx/>
                <a:latin typeface="Calibri" panose="020F0502020204030204"/>
                <a:ea typeface="+mn-ea"/>
                <a:cs typeface="+mn-cs"/>
              </a:rPr>
              <a:t>met levenslang en levensbrede ondersteuningsvraag</a:t>
            </a:r>
          </a:p>
          <a:p>
            <a:pPr marL="342900" marR="0" lvl="0" indent="-342900" algn="l" defTabSz="1218804" rtl="0" eaLnBrk="1" fontAlgn="auto" latinLnBrk="0" hangingPunct="1">
              <a:lnSpc>
                <a:spcPct val="150000"/>
              </a:lnSpc>
              <a:spcBef>
                <a:spcPts val="0"/>
              </a:spcBef>
              <a:spcAft>
                <a:spcPts val="0"/>
              </a:spcAft>
              <a:buClr>
                <a:srgbClr val="BCB361"/>
              </a:buClr>
              <a:buSzTx/>
              <a:buFont typeface="Arial" panose="020B0604020202020204" pitchFamily="34" charset="0"/>
              <a:buChar char="•"/>
              <a:tabLst/>
              <a:defRPr/>
            </a:pPr>
            <a:endParaRPr kumimoji="0" lang="nl-NL" sz="2000" b="0" i="0" u="none" strike="noStrike" kern="1200" cap="none" spc="0" normalizeH="0" baseline="0" noProof="0" dirty="0">
              <a:ln>
                <a:noFill/>
              </a:ln>
              <a:solidFill>
                <a:srgbClr val="13889C"/>
              </a:solidFill>
              <a:effectLst/>
              <a:uLnTx/>
              <a:uFillTx/>
              <a:latin typeface="Calibri" panose="020F0502020204030204"/>
              <a:ea typeface="+mn-ea"/>
              <a:cs typeface="+mn-cs"/>
            </a:endParaRPr>
          </a:p>
          <a:p>
            <a:pPr marL="342900" marR="0" lvl="0" indent="-342900" algn="l" defTabSz="1218804" rtl="0" eaLnBrk="1" fontAlgn="auto" latinLnBrk="0" hangingPunct="1">
              <a:lnSpc>
                <a:spcPct val="150000"/>
              </a:lnSpc>
              <a:spcBef>
                <a:spcPts val="0"/>
              </a:spcBef>
              <a:spcAft>
                <a:spcPts val="0"/>
              </a:spcAft>
              <a:buClr>
                <a:srgbClr val="BCB361"/>
              </a:buClr>
              <a:buSzTx/>
              <a:buFont typeface="Arial" panose="020B0604020202020204" pitchFamily="34" charset="0"/>
              <a:buChar char="•"/>
              <a:tabLst/>
              <a:defRPr/>
            </a:pPr>
            <a:r>
              <a:rPr kumimoji="0" lang="nl-NL" sz="2000" b="0" i="0" u="none" strike="noStrike" kern="1200" cap="none" spc="0" normalizeH="0" baseline="0" noProof="0" dirty="0">
                <a:ln>
                  <a:noFill/>
                </a:ln>
                <a:solidFill>
                  <a:srgbClr val="13889C"/>
                </a:solidFill>
                <a:effectLst/>
                <a:uLnTx/>
                <a:uFillTx/>
                <a:latin typeface="Calibri" panose="020F0502020204030204"/>
                <a:ea typeface="+mn-ea"/>
                <a:cs typeface="+mn-cs"/>
              </a:rPr>
              <a:t>Wijkteamprofessionals weten wat er op welk moment toe doet </a:t>
            </a:r>
            <a:r>
              <a:rPr lang="nl-NL" sz="2000" dirty="0">
                <a:solidFill>
                  <a:srgbClr val="13889C"/>
                </a:solidFill>
                <a:latin typeface="Calibri" panose="020F0502020204030204"/>
              </a:rPr>
              <a:t>- </a:t>
            </a:r>
            <a:r>
              <a:rPr kumimoji="0" lang="nl-NL" sz="2000" b="1" i="0" u="none" strike="noStrike" kern="1200" cap="none" spc="0" normalizeH="0" baseline="0" noProof="0" dirty="0">
                <a:ln>
                  <a:noFill/>
                </a:ln>
                <a:solidFill>
                  <a:srgbClr val="13889C"/>
                </a:solidFill>
                <a:effectLst/>
                <a:uLnTx/>
                <a:uFillTx/>
                <a:latin typeface="Calibri" panose="020F0502020204030204"/>
                <a:ea typeface="+mn-ea"/>
                <a:cs typeface="+mn-cs"/>
              </a:rPr>
              <a:t>Kennis</a:t>
            </a:r>
            <a:r>
              <a:rPr lang="nl-NL" sz="2000" b="1" dirty="0">
                <a:solidFill>
                  <a:srgbClr val="13889C"/>
                </a:solidFill>
                <a:latin typeface="Calibri" panose="020F0502020204030204"/>
              </a:rPr>
              <a:t> &amp; </a:t>
            </a:r>
            <a:r>
              <a:rPr kumimoji="0" lang="nl-NL" sz="2000" b="1" i="0" u="none" strike="noStrike" kern="1200" cap="none" spc="0" normalizeH="0" baseline="0" noProof="0" dirty="0">
                <a:ln>
                  <a:noFill/>
                </a:ln>
                <a:solidFill>
                  <a:srgbClr val="13889C"/>
                </a:solidFill>
                <a:effectLst/>
                <a:uLnTx/>
                <a:uFillTx/>
                <a:latin typeface="Calibri" panose="020F0502020204030204"/>
                <a:ea typeface="+mn-ea"/>
                <a:cs typeface="+mn-cs"/>
              </a:rPr>
              <a:t>grondhouding</a:t>
            </a:r>
            <a:r>
              <a:rPr kumimoji="0" lang="nl-NL" sz="2000" b="0" i="0" u="none" strike="noStrike" kern="1200" cap="none" spc="0" normalizeH="0" baseline="0" noProof="0" dirty="0">
                <a:ln>
                  <a:noFill/>
                </a:ln>
                <a:solidFill>
                  <a:srgbClr val="13889C"/>
                </a:solidFill>
                <a:effectLst/>
                <a:uLnTx/>
                <a:uFillTx/>
                <a:latin typeface="Calibri" panose="020F0502020204030204"/>
                <a:ea typeface="+mn-ea"/>
                <a:cs typeface="+mn-cs"/>
              </a:rPr>
              <a:t> - en in de gelegenheid zijn om dat te realiseren - </a:t>
            </a:r>
            <a:r>
              <a:rPr kumimoji="0" lang="nl-NL" sz="2000" b="1" i="0" u="none" strike="noStrike" kern="1200" cap="none" spc="0" normalizeH="0" baseline="0" noProof="0" dirty="0">
                <a:ln>
                  <a:noFill/>
                </a:ln>
                <a:solidFill>
                  <a:srgbClr val="13889C"/>
                </a:solidFill>
                <a:effectLst/>
                <a:uLnTx/>
                <a:uFillTx/>
                <a:latin typeface="Calibri" panose="020F0502020204030204"/>
                <a:ea typeface="+mn-ea"/>
                <a:cs typeface="+mn-cs"/>
              </a:rPr>
              <a:t>Randvoorwaarden</a:t>
            </a:r>
          </a:p>
          <a:p>
            <a:pPr marL="342900" marR="0" lvl="0" indent="-342900" algn="l" defTabSz="1218804" rtl="0" eaLnBrk="1" fontAlgn="auto" latinLnBrk="0" hangingPunct="1">
              <a:lnSpc>
                <a:spcPct val="150000"/>
              </a:lnSpc>
              <a:spcBef>
                <a:spcPts val="0"/>
              </a:spcBef>
              <a:spcAft>
                <a:spcPts val="0"/>
              </a:spcAft>
              <a:buClr>
                <a:srgbClr val="BCB361"/>
              </a:buClr>
              <a:buSzTx/>
              <a:buFont typeface="Arial" panose="020B0604020202020204" pitchFamily="34" charset="0"/>
              <a:buChar char="•"/>
              <a:tabLst/>
              <a:defRPr/>
            </a:pPr>
            <a:endParaRPr kumimoji="0" lang="nl-NL" sz="2000" b="0" i="0" u="none" strike="noStrike" kern="1200" cap="none" spc="0" normalizeH="0" baseline="0" noProof="0" dirty="0">
              <a:ln>
                <a:noFill/>
              </a:ln>
              <a:solidFill>
                <a:srgbClr val="13889C"/>
              </a:solidFill>
              <a:effectLst/>
              <a:uLnTx/>
              <a:uFillTx/>
              <a:latin typeface="Calibri" panose="020F0502020204030204"/>
              <a:ea typeface="+mn-ea"/>
              <a:cs typeface="+mn-cs"/>
            </a:endParaRPr>
          </a:p>
          <a:p>
            <a:pPr marL="342900" marR="0" lvl="0" indent="-342900" algn="l" defTabSz="1218804" rtl="0" eaLnBrk="1" fontAlgn="auto" latinLnBrk="0" hangingPunct="1">
              <a:lnSpc>
                <a:spcPct val="150000"/>
              </a:lnSpc>
              <a:spcBef>
                <a:spcPts val="0"/>
              </a:spcBef>
              <a:spcAft>
                <a:spcPts val="0"/>
              </a:spcAft>
              <a:buClr>
                <a:srgbClr val="BCB361"/>
              </a:buClr>
              <a:buSzTx/>
              <a:buFont typeface="Arial" panose="020B0604020202020204" pitchFamily="34" charset="0"/>
              <a:buChar char="•"/>
              <a:tabLst/>
              <a:defRPr/>
            </a:pPr>
            <a:r>
              <a:rPr kumimoji="0" lang="nl-NL" sz="2000" b="0" i="0" u="none" strike="noStrike" kern="1200" cap="none" spc="0" normalizeH="0" baseline="0" noProof="0" dirty="0">
                <a:ln>
                  <a:noFill/>
                </a:ln>
                <a:solidFill>
                  <a:srgbClr val="13889C"/>
                </a:solidFill>
                <a:effectLst/>
                <a:uLnTx/>
                <a:uFillTx/>
                <a:latin typeface="Calibri" panose="020F0502020204030204"/>
                <a:ea typeface="+mn-ea"/>
                <a:cs typeface="+mn-cs"/>
              </a:rPr>
              <a:t>Werken aan wat </a:t>
            </a:r>
            <a:r>
              <a:rPr kumimoji="0" lang="nl-NL" sz="2000" b="1" i="1" u="none" strike="noStrike" kern="1200" cap="none" spc="0" normalizeH="0" baseline="0" noProof="0" dirty="0">
                <a:ln>
                  <a:noFill/>
                </a:ln>
                <a:solidFill>
                  <a:srgbClr val="13889C"/>
                </a:solidFill>
                <a:effectLst/>
                <a:uLnTx/>
                <a:uFillTx/>
                <a:latin typeface="Calibri" panose="020F0502020204030204"/>
                <a:ea typeface="+mn-ea"/>
                <a:cs typeface="+mn-cs"/>
              </a:rPr>
              <a:t>echt</a:t>
            </a:r>
            <a:r>
              <a:rPr kumimoji="0" lang="nl-NL" sz="2000" b="1" i="0" u="none" strike="noStrike" kern="1200" cap="none" spc="0" normalizeH="0" baseline="0" noProof="0" dirty="0">
                <a:ln>
                  <a:noFill/>
                </a:ln>
                <a:solidFill>
                  <a:srgbClr val="13889C"/>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srgbClr val="13889C"/>
                </a:solidFill>
                <a:effectLst/>
                <a:uLnTx/>
                <a:uFillTx/>
                <a:latin typeface="Calibri" panose="020F0502020204030204"/>
                <a:ea typeface="+mn-ea"/>
                <a:cs typeface="+mn-cs"/>
              </a:rPr>
              <a:t>nodig is om de toegang </a:t>
            </a:r>
            <a:r>
              <a:rPr kumimoji="0" lang="nl-NL" sz="2000" b="1" i="0" u="none" strike="noStrike" kern="1200" cap="none" spc="0" normalizeH="0" baseline="0" noProof="0" dirty="0">
                <a:ln>
                  <a:noFill/>
                </a:ln>
                <a:solidFill>
                  <a:srgbClr val="13889C"/>
                </a:solidFill>
                <a:effectLst/>
                <a:uLnTx/>
                <a:uFillTx/>
                <a:latin typeface="Calibri" panose="020F0502020204030204"/>
                <a:ea typeface="+mn-ea"/>
                <a:cs typeface="+mn-cs"/>
              </a:rPr>
              <a:t>duurzaam te verbeteren</a:t>
            </a:r>
          </a:p>
        </p:txBody>
      </p:sp>
    </p:spTree>
    <p:extLst>
      <p:ext uri="{BB962C8B-B14F-4D97-AF65-F5344CB8AC3E}">
        <p14:creationId xmlns:p14="http://schemas.microsoft.com/office/powerpoint/2010/main" val="1235499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2C528-5511-6D7E-23C1-3BDE6DD05936}"/>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351CEEF8-9D20-FA16-D792-02BEDA722B0E}"/>
              </a:ext>
            </a:extLst>
          </p:cNvPr>
          <p:cNvPicPr>
            <a:picLocks noChangeAspect="1"/>
          </p:cNvPicPr>
          <p:nvPr/>
        </p:nvPicPr>
        <p:blipFill>
          <a:blip r:embed="rId2"/>
          <a:stretch>
            <a:fillRect/>
          </a:stretch>
        </p:blipFill>
        <p:spPr>
          <a:xfrm rot="16200000">
            <a:off x="-3239919" y="1551151"/>
            <a:ext cx="7006897" cy="3755697"/>
          </a:xfrm>
          <a:prstGeom prst="rect">
            <a:avLst/>
          </a:prstGeom>
        </p:spPr>
      </p:pic>
      <p:pic>
        <p:nvPicPr>
          <p:cNvPr id="13" name="Afbeelding 12">
            <a:extLst>
              <a:ext uri="{FF2B5EF4-FFF2-40B4-BE49-F238E27FC236}">
                <a16:creationId xmlns:a16="http://schemas.microsoft.com/office/drawing/2014/main" id="{19298D66-8174-0CA3-5A7E-1167D951685A}"/>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AFB22683-E612-5975-C41E-CCA3784F1704}"/>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32CD67F2-062B-90AD-2DB9-F5A744416C24}"/>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E7CA4A9F-51F4-9077-3C50-F8731C48E1C7}"/>
              </a:ext>
            </a:extLst>
          </p:cNvPr>
          <p:cNvPicPr>
            <a:picLocks noChangeAspect="1"/>
          </p:cNvPicPr>
          <p:nvPr/>
        </p:nvPicPr>
        <p:blipFill>
          <a:blip r:embed="rId5"/>
          <a:stretch>
            <a:fillRect/>
          </a:stretch>
        </p:blipFill>
        <p:spPr>
          <a:xfrm>
            <a:off x="6372000" y="0"/>
            <a:ext cx="850900" cy="1219200"/>
          </a:xfrm>
          <a:prstGeom prst="rect">
            <a:avLst/>
          </a:prstGeom>
        </p:spPr>
      </p:pic>
      <p:sp>
        <p:nvSpPr>
          <p:cNvPr id="4" name="Alternative Process 7">
            <a:extLst>
              <a:ext uri="{FF2B5EF4-FFF2-40B4-BE49-F238E27FC236}">
                <a16:creationId xmlns:a16="http://schemas.microsoft.com/office/drawing/2014/main" id="{1F1260FD-1EB7-F266-104D-71BA76BAA166}"/>
              </a:ext>
            </a:extLst>
          </p:cNvPr>
          <p:cNvSpPr/>
          <p:nvPr/>
        </p:nvSpPr>
        <p:spPr>
          <a:xfrm>
            <a:off x="1241258" y="1399200"/>
            <a:ext cx="9709483" cy="4039396"/>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tIns="95970" rtlCol="0" anchor="t" anchorCtr="0"/>
          <a:lstStyle/>
          <a:p>
            <a:pPr algn="ctr"/>
            <a:r>
              <a:rPr lang="nl-NL" sz="3200" dirty="0">
                <a:solidFill>
                  <a:srgbClr val="13889C"/>
                </a:solidFill>
              </a:rPr>
              <a:t>“Ik heb het ooit uitgerekend: ik ben 200 uur per jaar kwijt aan zorg voor mijn dochter regelen doordat alles zo moeilijk wordt gemaakt. Mijn vrouw is vorig jaar overleden dus ik doe dit allemaal alleen. Ik doe dit met alle liefde voor mijn dochter, maar wat had ik die tijd graag gestoken in leuke dingen doen samen”.</a:t>
            </a:r>
            <a:endParaRPr lang="en-NL" sz="3200" dirty="0">
              <a:solidFill>
                <a:srgbClr val="13889C"/>
              </a:solidFill>
            </a:endParaRPr>
          </a:p>
          <a:p>
            <a:pPr algn="ctr"/>
            <a:endParaRPr lang="en-NL" sz="2399" dirty="0">
              <a:solidFill>
                <a:schemeClr val="accent5"/>
              </a:solidFill>
            </a:endParaRPr>
          </a:p>
        </p:txBody>
      </p:sp>
    </p:spTree>
    <p:extLst>
      <p:ext uri="{BB962C8B-B14F-4D97-AF65-F5344CB8AC3E}">
        <p14:creationId xmlns:p14="http://schemas.microsoft.com/office/powerpoint/2010/main" val="3519515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2965-7F02-9EB0-EE29-BF249F9705AE}"/>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EF94E784-6B90-78FB-DD0A-3704E58F56E0}"/>
              </a:ext>
            </a:extLst>
          </p:cNvPr>
          <p:cNvPicPr>
            <a:picLocks noChangeAspect="1"/>
          </p:cNvPicPr>
          <p:nvPr/>
        </p:nvPicPr>
        <p:blipFill>
          <a:blip r:embed="rId2"/>
          <a:stretch>
            <a:fillRect/>
          </a:stretch>
        </p:blipFill>
        <p:spPr>
          <a:xfrm rot="16200000">
            <a:off x="-3239919" y="1551151"/>
            <a:ext cx="7006897" cy="3755697"/>
          </a:xfrm>
          <a:prstGeom prst="rect">
            <a:avLst/>
          </a:prstGeom>
        </p:spPr>
      </p:pic>
      <p:pic>
        <p:nvPicPr>
          <p:cNvPr id="13" name="Afbeelding 12">
            <a:extLst>
              <a:ext uri="{FF2B5EF4-FFF2-40B4-BE49-F238E27FC236}">
                <a16:creationId xmlns:a16="http://schemas.microsoft.com/office/drawing/2014/main" id="{D6ED60F6-7438-9ADA-EFD0-72767E5CFBE6}"/>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0B988974-6893-D2DE-18F5-2A196781B72A}"/>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BA8CAB93-9684-BB22-1505-87663A49A2A4}"/>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C12CF8ED-62D2-0E94-FC8F-9B31803953AD}"/>
              </a:ext>
            </a:extLst>
          </p:cNvPr>
          <p:cNvPicPr>
            <a:picLocks noChangeAspect="1"/>
          </p:cNvPicPr>
          <p:nvPr/>
        </p:nvPicPr>
        <p:blipFill>
          <a:blip r:embed="rId5"/>
          <a:stretch>
            <a:fillRect/>
          </a:stretch>
        </p:blipFill>
        <p:spPr>
          <a:xfrm>
            <a:off x="6372000" y="0"/>
            <a:ext cx="850900" cy="1219200"/>
          </a:xfrm>
          <a:prstGeom prst="rect">
            <a:avLst/>
          </a:prstGeom>
        </p:spPr>
      </p:pic>
      <p:sp>
        <p:nvSpPr>
          <p:cNvPr id="3" name="Alternative Process 7">
            <a:extLst>
              <a:ext uri="{FF2B5EF4-FFF2-40B4-BE49-F238E27FC236}">
                <a16:creationId xmlns:a16="http://schemas.microsoft.com/office/drawing/2014/main" id="{41DFCABF-C441-C896-ACEA-BBC7238F2B1C}"/>
              </a:ext>
            </a:extLst>
          </p:cNvPr>
          <p:cNvSpPr/>
          <p:nvPr/>
        </p:nvSpPr>
        <p:spPr>
          <a:xfrm>
            <a:off x="1241258" y="1399200"/>
            <a:ext cx="9709483" cy="4039396"/>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tIns="95970" rtlCol="0" anchor="t" anchorCtr="0"/>
          <a:lstStyle/>
          <a:p>
            <a:pPr algn="ctr">
              <a:lnSpc>
                <a:spcPct val="150000"/>
              </a:lnSpc>
            </a:pPr>
            <a:r>
              <a:rPr lang="nl-NL" sz="3200" i="1" dirty="0">
                <a:solidFill>
                  <a:srgbClr val="13889C"/>
                </a:solidFill>
              </a:rPr>
              <a:t>“Er is een harde lijn op het moment dat een jongere 18 wordt, die transitie is niet fijn. Kinderarts, neuroloog, logopedistes en naar de dagbesteding uitstromen, alles komt tegelijkertijd. </a:t>
            </a:r>
          </a:p>
          <a:p>
            <a:pPr algn="ctr">
              <a:lnSpc>
                <a:spcPct val="150000"/>
              </a:lnSpc>
            </a:pPr>
            <a:r>
              <a:rPr lang="nl-NL" sz="3200" i="1" dirty="0">
                <a:solidFill>
                  <a:srgbClr val="13889C"/>
                </a:solidFill>
              </a:rPr>
              <a:t>Er gebeurt zo ontzettend veel tegelijk?!”.</a:t>
            </a:r>
            <a:endParaRPr lang="en-NL" sz="3200" i="1" dirty="0">
              <a:solidFill>
                <a:srgbClr val="13889C"/>
              </a:solidFill>
            </a:endParaRPr>
          </a:p>
        </p:txBody>
      </p:sp>
    </p:spTree>
    <p:extLst>
      <p:ext uri="{BB962C8B-B14F-4D97-AF65-F5344CB8AC3E}">
        <p14:creationId xmlns:p14="http://schemas.microsoft.com/office/powerpoint/2010/main" val="3808065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68B8-3E12-70FA-958F-7905AF0C6EBB}"/>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0CDFB571-E6C4-26B3-50A0-252D0DA76902}"/>
              </a:ext>
            </a:extLst>
          </p:cNvPr>
          <p:cNvPicPr>
            <a:picLocks noChangeAspect="1"/>
          </p:cNvPicPr>
          <p:nvPr/>
        </p:nvPicPr>
        <p:blipFill>
          <a:blip r:embed="rId2"/>
          <a:stretch>
            <a:fillRect/>
          </a:stretch>
        </p:blipFill>
        <p:spPr>
          <a:xfrm rot="16200000">
            <a:off x="-3239919" y="1551151"/>
            <a:ext cx="7006897" cy="3755697"/>
          </a:xfrm>
          <a:prstGeom prst="rect">
            <a:avLst/>
          </a:prstGeom>
        </p:spPr>
      </p:pic>
      <p:pic>
        <p:nvPicPr>
          <p:cNvPr id="13" name="Afbeelding 12">
            <a:extLst>
              <a:ext uri="{FF2B5EF4-FFF2-40B4-BE49-F238E27FC236}">
                <a16:creationId xmlns:a16="http://schemas.microsoft.com/office/drawing/2014/main" id="{A9D0F576-DF8F-C9C5-746C-1C68772C9B7F}"/>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0F16960F-030F-B0DA-1F64-D98A81EE22DC}"/>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E7D25771-6C7A-BE93-D473-020758E3EC07}"/>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696BFB86-9DA9-FC13-60F0-DAE52508BF6B}"/>
              </a:ext>
            </a:extLst>
          </p:cNvPr>
          <p:cNvPicPr>
            <a:picLocks noChangeAspect="1"/>
          </p:cNvPicPr>
          <p:nvPr/>
        </p:nvPicPr>
        <p:blipFill>
          <a:blip r:embed="rId5"/>
          <a:stretch>
            <a:fillRect/>
          </a:stretch>
        </p:blipFill>
        <p:spPr>
          <a:xfrm>
            <a:off x="6372000" y="0"/>
            <a:ext cx="850900" cy="1219200"/>
          </a:xfrm>
          <a:prstGeom prst="rect">
            <a:avLst/>
          </a:prstGeom>
        </p:spPr>
      </p:pic>
      <p:sp>
        <p:nvSpPr>
          <p:cNvPr id="7" name="Tekstvak 6">
            <a:extLst>
              <a:ext uri="{FF2B5EF4-FFF2-40B4-BE49-F238E27FC236}">
                <a16:creationId xmlns:a16="http://schemas.microsoft.com/office/drawing/2014/main" id="{61B6C2BD-B0ED-F810-962D-65E67BD536E3}"/>
              </a:ext>
            </a:extLst>
          </p:cNvPr>
          <p:cNvSpPr txBox="1"/>
          <p:nvPr/>
        </p:nvSpPr>
        <p:spPr>
          <a:xfrm>
            <a:off x="2036173" y="1659444"/>
            <a:ext cx="9769033" cy="3539110"/>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nl-NL" altLang="nl-NL" sz="4265" b="0" i="0" u="none" strike="noStrike" kern="1200" cap="none" spc="0" normalizeH="0" baseline="0" noProof="0" dirty="0">
                <a:ln>
                  <a:noFill/>
                </a:ln>
                <a:solidFill>
                  <a:srgbClr val="13889C"/>
                </a:solidFill>
                <a:effectLst/>
                <a:uLnTx/>
                <a:uFillTx/>
                <a:latin typeface="Arial" panose="020B0604020202020204" pitchFamily="34" charset="0"/>
                <a:ea typeface="+mn-ea"/>
                <a:cs typeface="+mn-cs"/>
              </a:rPr>
              <a:t> </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nl-NL" altLang="nl-NL" sz="3732" b="0" i="0" u="none" strike="noStrike" kern="1200" cap="none" spc="0" normalizeH="0" baseline="0" noProof="0" dirty="0">
                <a:ln>
                  <a:noFill/>
                </a:ln>
                <a:solidFill>
                  <a:srgbClr val="13889C"/>
                </a:solidFill>
                <a:effectLst/>
                <a:uLnTx/>
                <a:uFillTx/>
                <a:latin typeface="+mj-lt"/>
                <a:ea typeface="+mn-ea"/>
                <a:cs typeface="+mn-cs"/>
              </a:rPr>
              <a:t> </a:t>
            </a:r>
            <a:r>
              <a:rPr kumimoji="0" lang="nl-NL" altLang="nl-NL" sz="4000" b="0" i="0" u="none" strike="noStrike" kern="1200" cap="none" spc="0" normalizeH="0" baseline="0" noProof="0" dirty="0">
                <a:ln>
                  <a:noFill/>
                </a:ln>
                <a:solidFill>
                  <a:srgbClr val="13889C"/>
                </a:solidFill>
                <a:effectLst/>
                <a:uLnTx/>
                <a:uFillTx/>
                <a:latin typeface="+mj-lt"/>
                <a:ea typeface="+mn-ea"/>
                <a:cs typeface="+mn-cs"/>
              </a:rPr>
              <a:t>"</a:t>
            </a:r>
            <a:r>
              <a:rPr kumimoji="0" lang="nl-NL" altLang="nl-NL" sz="4000" b="1" i="0" u="none" strike="noStrike" kern="1200" cap="none" spc="0" normalizeH="0" baseline="0" noProof="0" dirty="0">
                <a:ln>
                  <a:noFill/>
                </a:ln>
                <a:solidFill>
                  <a:srgbClr val="13889C"/>
                </a:solidFill>
                <a:effectLst/>
                <a:uLnTx/>
                <a:uFillTx/>
                <a:latin typeface="+mj-lt"/>
                <a:ea typeface="+mn-ea"/>
                <a:cs typeface="+mn-cs"/>
              </a:rPr>
              <a:t>Bewustzijn</a:t>
            </a:r>
            <a:r>
              <a:rPr kumimoji="0" lang="nl-NL" altLang="nl-NL" sz="4000" b="0" i="0" u="none" strike="noStrike" kern="1200" cap="none" spc="0" normalizeH="0" baseline="0" noProof="0" dirty="0">
                <a:ln>
                  <a:noFill/>
                </a:ln>
                <a:solidFill>
                  <a:srgbClr val="13889C"/>
                </a:solidFill>
                <a:effectLst/>
                <a:uLnTx/>
                <a:uFillTx/>
                <a:latin typeface="+mj-lt"/>
                <a:ea typeface="+mn-ea"/>
                <a:cs typeface="+mn-cs"/>
              </a:rPr>
              <a:t> en </a:t>
            </a:r>
            <a:r>
              <a:rPr kumimoji="0" lang="nl-NL" altLang="nl-NL" sz="4000" b="1" i="0" u="none" strike="noStrike" kern="1200" cap="none" spc="0" normalizeH="0" baseline="0" noProof="0" dirty="0">
                <a:ln>
                  <a:noFill/>
                </a:ln>
                <a:solidFill>
                  <a:srgbClr val="13889C"/>
                </a:solidFill>
                <a:effectLst/>
                <a:uLnTx/>
                <a:uFillTx/>
                <a:latin typeface="+mj-lt"/>
                <a:ea typeface="+mn-ea"/>
                <a:cs typeface="+mn-cs"/>
              </a:rPr>
              <a:t>beweging </a:t>
            </a:r>
            <a:r>
              <a:rPr kumimoji="0" lang="nl-NL" altLang="nl-NL" sz="4000" b="0" i="0" u="none" strike="noStrike" kern="1200" cap="none" spc="0" normalizeH="0" baseline="0" noProof="0" dirty="0">
                <a:ln>
                  <a:noFill/>
                </a:ln>
                <a:solidFill>
                  <a:srgbClr val="13889C"/>
                </a:solidFill>
                <a:effectLst/>
                <a:uLnTx/>
                <a:uFillTx/>
                <a:latin typeface="+mj-lt"/>
                <a:ea typeface="+mn-ea"/>
                <a:cs typeface="+mn-cs"/>
              </a:rPr>
              <a:t>vormen het vertrekpunt; de opbrengst van de deskresearch en de praktijkcheck staan in dienst hiervan.”</a:t>
            </a:r>
            <a:endParaRPr kumimoji="0" lang="nl-NL" altLang="nl-NL" sz="3732" b="0" i="0" u="none" strike="noStrike" kern="1200" cap="none" spc="0" normalizeH="0" baseline="0" noProof="0" dirty="0">
              <a:ln>
                <a:noFill/>
              </a:ln>
              <a:solidFill>
                <a:srgbClr val="13889C"/>
              </a:solidFill>
              <a:effectLst/>
              <a:uLnTx/>
              <a:uFillTx/>
              <a:latin typeface="+mj-lt"/>
              <a:ea typeface="+mn-ea"/>
              <a:cs typeface="+mn-cs"/>
            </a:endParaRPr>
          </a:p>
          <a:p>
            <a:pPr marL="0" marR="0" lvl="0" indent="0" algn="l" defTabSz="1218804" rtl="0" eaLnBrk="0" fontAlgn="base" latinLnBrk="0" hangingPunct="0">
              <a:lnSpc>
                <a:spcPct val="100000"/>
              </a:lnSpc>
              <a:spcBef>
                <a:spcPct val="0"/>
              </a:spcBef>
              <a:spcAft>
                <a:spcPct val="0"/>
              </a:spcAft>
              <a:buClrTx/>
              <a:buSzTx/>
              <a:buFontTx/>
              <a:buChar char="•"/>
              <a:tabLst/>
              <a:defRPr/>
            </a:pPr>
            <a:endParaRPr kumimoji="0" lang="nl-NL" altLang="nl-NL" sz="2133"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9840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170CC-1580-49FA-9192-6083C01167B0}"/>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FC5054ED-52C8-9323-8007-07D0B9E19D3F}"/>
              </a:ext>
            </a:extLst>
          </p:cNvPr>
          <p:cNvPicPr>
            <a:picLocks noChangeAspect="1"/>
          </p:cNvPicPr>
          <p:nvPr/>
        </p:nvPicPr>
        <p:blipFill>
          <a:blip r:embed="rId2"/>
          <a:stretch>
            <a:fillRect/>
          </a:stretch>
        </p:blipFill>
        <p:spPr>
          <a:xfrm rot="16200000">
            <a:off x="-3239919" y="1551151"/>
            <a:ext cx="7006897" cy="3755697"/>
          </a:xfrm>
          <a:prstGeom prst="rect">
            <a:avLst/>
          </a:prstGeom>
        </p:spPr>
      </p:pic>
      <p:pic>
        <p:nvPicPr>
          <p:cNvPr id="13" name="Afbeelding 12">
            <a:extLst>
              <a:ext uri="{FF2B5EF4-FFF2-40B4-BE49-F238E27FC236}">
                <a16:creationId xmlns:a16="http://schemas.microsoft.com/office/drawing/2014/main" id="{3E36F7FA-9CB6-3E4D-E27C-C3D443C44D87}"/>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A2B4E95D-563C-4934-F724-E64160906F15}"/>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D1450B34-6DBD-17E5-A554-A806985509BA}"/>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41375137-217B-6ECD-9CF1-D45CE565D817}"/>
              </a:ext>
            </a:extLst>
          </p:cNvPr>
          <p:cNvPicPr>
            <a:picLocks noChangeAspect="1"/>
          </p:cNvPicPr>
          <p:nvPr/>
        </p:nvPicPr>
        <p:blipFill>
          <a:blip r:embed="rId5"/>
          <a:stretch>
            <a:fillRect/>
          </a:stretch>
        </p:blipFill>
        <p:spPr>
          <a:xfrm>
            <a:off x="6372000" y="0"/>
            <a:ext cx="850900" cy="1219200"/>
          </a:xfrm>
          <a:prstGeom prst="rect">
            <a:avLst/>
          </a:prstGeom>
        </p:spPr>
      </p:pic>
      <p:sp>
        <p:nvSpPr>
          <p:cNvPr id="7" name="Tekstvak 6">
            <a:extLst>
              <a:ext uri="{FF2B5EF4-FFF2-40B4-BE49-F238E27FC236}">
                <a16:creationId xmlns:a16="http://schemas.microsoft.com/office/drawing/2014/main" id="{FAD0B511-318D-6FC1-576F-C53ED50B78F8}"/>
              </a:ext>
            </a:extLst>
          </p:cNvPr>
          <p:cNvSpPr txBox="1"/>
          <p:nvPr/>
        </p:nvSpPr>
        <p:spPr>
          <a:xfrm>
            <a:off x="2036173" y="1659444"/>
            <a:ext cx="9769033" cy="3066993"/>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lang="nl-NL" altLang="nl-NL" sz="4265" dirty="0">
                <a:solidFill>
                  <a:srgbClr val="13889C"/>
                </a:solidFill>
                <a:latin typeface="+mj-lt"/>
              </a:rPr>
              <a:t>Verbeterpunt(en) hervormingsagenda</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nl-NL" altLang="nl-NL" sz="4265" b="0" i="0" u="none" strike="noStrike" kern="1200" cap="none" spc="0" normalizeH="0" baseline="0" noProof="0" dirty="0">
                <a:ln>
                  <a:noFill/>
                </a:ln>
                <a:solidFill>
                  <a:srgbClr val="13889C"/>
                </a:solidFill>
                <a:effectLst/>
                <a:uLnTx/>
                <a:uFillTx/>
                <a:latin typeface="+mj-lt"/>
                <a:ea typeface="+mn-ea"/>
                <a:cs typeface="+mn-cs"/>
              </a:rPr>
              <a:t> </a:t>
            </a:r>
          </a:p>
          <a:p>
            <a:pPr marL="0" marR="0" lvl="0" indent="0" algn="ctr" defTabSz="1218804" rtl="0" eaLnBrk="0" fontAlgn="base" latinLnBrk="0" hangingPunct="0">
              <a:lnSpc>
                <a:spcPct val="100000"/>
              </a:lnSpc>
              <a:spcBef>
                <a:spcPct val="0"/>
              </a:spcBef>
              <a:spcAft>
                <a:spcPct val="0"/>
              </a:spcAft>
              <a:buClrTx/>
              <a:buSzTx/>
              <a:buFontTx/>
              <a:buNone/>
              <a:tabLst/>
              <a:defRPr/>
            </a:pPr>
            <a:r>
              <a:rPr lang="nl-NL" altLang="nl-NL" sz="3600" spc="100" dirty="0">
                <a:solidFill>
                  <a:srgbClr val="9C2E75"/>
                </a:solidFill>
                <a:latin typeface="+mj-lt"/>
                <a:ea typeface="+mj-ea"/>
                <a:cs typeface="Times New Roman"/>
              </a:rPr>
              <a:t> "Het realiseren en implementeren van een toekomstgericht perspectiefplan dat meegroeit met de jeugdige en het gezin”</a:t>
            </a:r>
          </a:p>
        </p:txBody>
      </p:sp>
    </p:spTree>
    <p:extLst>
      <p:ext uri="{BB962C8B-B14F-4D97-AF65-F5344CB8AC3E}">
        <p14:creationId xmlns:p14="http://schemas.microsoft.com/office/powerpoint/2010/main" val="4244897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91E9-DAA3-36F7-7BA9-2089D7624761}"/>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2AFEC62F-9114-4A74-06C7-1CA1D78779F0}"/>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60095954-08D1-BD8A-FEA0-7EDED1828DAD}"/>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1B27C42C-FD43-04E2-93D8-B7000E3A305C}"/>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9FC5015E-97AE-3F6F-9888-5428C49BFE34}"/>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FF10ED37-366E-E507-355B-DEF42CDE3C45}"/>
              </a:ext>
            </a:extLst>
          </p:cNvPr>
          <p:cNvPicPr>
            <a:picLocks noChangeAspect="1"/>
          </p:cNvPicPr>
          <p:nvPr/>
        </p:nvPicPr>
        <p:blipFill>
          <a:blip r:embed="rId5"/>
          <a:stretch>
            <a:fillRect/>
          </a:stretch>
        </p:blipFill>
        <p:spPr>
          <a:xfrm>
            <a:off x="6372000" y="0"/>
            <a:ext cx="850900" cy="1219200"/>
          </a:xfrm>
          <a:prstGeom prst="rect">
            <a:avLst/>
          </a:prstGeom>
        </p:spPr>
      </p:pic>
      <p:sp>
        <p:nvSpPr>
          <p:cNvPr id="2" name="Titel 1">
            <a:extLst>
              <a:ext uri="{FF2B5EF4-FFF2-40B4-BE49-F238E27FC236}">
                <a16:creationId xmlns:a16="http://schemas.microsoft.com/office/drawing/2014/main" id="{1A681900-68BE-9A5D-330B-21A42CE75798}"/>
              </a:ext>
            </a:extLst>
          </p:cNvPr>
          <p:cNvSpPr txBox="1">
            <a:spLocks/>
          </p:cNvSpPr>
          <p:nvPr/>
        </p:nvSpPr>
        <p:spPr>
          <a:xfrm>
            <a:off x="3440389" y="2732608"/>
            <a:ext cx="8751611" cy="69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nl-NL" sz="4400" dirty="0">
                <a:solidFill>
                  <a:srgbClr val="9C2E75"/>
                </a:solidFill>
              </a:rPr>
              <a:t>1. </a:t>
            </a:r>
            <a:r>
              <a:rPr lang="nl-NL" sz="4400" b="1" dirty="0">
                <a:solidFill>
                  <a:srgbClr val="9C2E75"/>
                </a:solidFill>
              </a:rPr>
              <a:t>Bevindingen deskresearch</a:t>
            </a:r>
          </a:p>
        </p:txBody>
      </p:sp>
    </p:spTree>
    <p:extLst>
      <p:ext uri="{BB962C8B-B14F-4D97-AF65-F5344CB8AC3E}">
        <p14:creationId xmlns:p14="http://schemas.microsoft.com/office/powerpoint/2010/main" val="99421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CEA0CF-73BC-106A-0DC8-B7CF67D23E2E}"/>
              </a:ext>
            </a:extLst>
          </p:cNvPr>
          <p:cNvSpPr>
            <a:spLocks noGrp="1"/>
          </p:cNvSpPr>
          <p:nvPr>
            <p:ph idx="1"/>
          </p:nvPr>
        </p:nvSpPr>
        <p:spPr>
          <a:xfrm>
            <a:off x="382555" y="1730722"/>
            <a:ext cx="10969623" cy="2644008"/>
          </a:xfrm>
        </p:spPr>
        <p:txBody>
          <a:bodyPr>
            <a:normAutofit fontScale="92500" lnSpcReduction="10000"/>
          </a:bodyPr>
          <a:lstStyle/>
          <a:p>
            <a:pPr marL="0" indent="0" algn="ctr">
              <a:lnSpc>
                <a:spcPct val="150000"/>
              </a:lnSpc>
              <a:buNone/>
            </a:pPr>
            <a:r>
              <a:rPr lang="nl-NL" sz="5100" b="1" i="1" dirty="0">
                <a:solidFill>
                  <a:srgbClr val="9C2E75"/>
                </a:solidFill>
              </a:rPr>
              <a:t>POSIWID</a:t>
            </a:r>
          </a:p>
          <a:p>
            <a:pPr marL="0" indent="0" algn="ctr">
              <a:lnSpc>
                <a:spcPct val="150000"/>
              </a:lnSpc>
              <a:buNone/>
            </a:pPr>
            <a:r>
              <a:rPr lang="nl-NL" sz="3200" i="1" dirty="0">
                <a:solidFill>
                  <a:srgbClr val="9C2E75"/>
                </a:solidFill>
              </a:rPr>
              <a:t>“The purpose of a system is what </a:t>
            </a:r>
            <a:r>
              <a:rPr lang="nl-NL" sz="3200" i="1" dirty="0" err="1">
                <a:solidFill>
                  <a:srgbClr val="9C2E75"/>
                </a:solidFill>
              </a:rPr>
              <a:t>it</a:t>
            </a:r>
            <a:r>
              <a:rPr lang="nl-NL" sz="3200" i="1" dirty="0">
                <a:solidFill>
                  <a:srgbClr val="9C2E75"/>
                </a:solidFill>
              </a:rPr>
              <a:t> does.”</a:t>
            </a:r>
          </a:p>
          <a:p>
            <a:pPr marL="0" indent="0" algn="ctr">
              <a:lnSpc>
                <a:spcPct val="150000"/>
              </a:lnSpc>
              <a:buNone/>
            </a:pPr>
            <a:r>
              <a:rPr lang="nl-NL" sz="3200" dirty="0">
                <a:solidFill>
                  <a:srgbClr val="9C2E75"/>
                </a:solidFill>
              </a:rPr>
              <a:t>- Stafford Beer - </a:t>
            </a:r>
          </a:p>
        </p:txBody>
      </p:sp>
      <p:pic>
        <p:nvPicPr>
          <p:cNvPr id="5" name="Graphic 4" descr="Ongelijke weegschaal met effen opvulling">
            <a:extLst>
              <a:ext uri="{FF2B5EF4-FFF2-40B4-BE49-F238E27FC236}">
                <a16:creationId xmlns:a16="http://schemas.microsoft.com/office/drawing/2014/main" id="{605ACE01-C3B1-176F-7C45-4E719AB94E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822" y="531845"/>
            <a:ext cx="1064158" cy="1064158"/>
          </a:xfrm>
          <a:prstGeom prst="rect">
            <a:avLst/>
          </a:prstGeom>
        </p:spPr>
      </p:pic>
      <p:pic>
        <p:nvPicPr>
          <p:cNvPr id="7" name="Graphic 6" descr="Duizelig gezicht met effen opvulling met effen opvulling">
            <a:extLst>
              <a:ext uri="{FF2B5EF4-FFF2-40B4-BE49-F238E27FC236}">
                <a16:creationId xmlns:a16="http://schemas.microsoft.com/office/drawing/2014/main" id="{0DBF8CD8-5481-BAC4-6FD4-996A461717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8060" y="681885"/>
            <a:ext cx="914118" cy="914118"/>
          </a:xfrm>
          <a:prstGeom prst="rect">
            <a:avLst/>
          </a:prstGeom>
        </p:spPr>
      </p:pic>
      <p:pic>
        <p:nvPicPr>
          <p:cNvPr id="9" name="Graphic 8" descr="Mitella met effen opvulling">
            <a:extLst>
              <a:ext uri="{FF2B5EF4-FFF2-40B4-BE49-F238E27FC236}">
                <a16:creationId xmlns:a16="http://schemas.microsoft.com/office/drawing/2014/main" id="{823032D5-49D4-FBBA-35EE-1166FCC320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413" y="4222996"/>
            <a:ext cx="1154938" cy="1154938"/>
          </a:xfrm>
          <a:prstGeom prst="rect">
            <a:avLst/>
          </a:prstGeom>
        </p:spPr>
      </p:pic>
      <p:pic>
        <p:nvPicPr>
          <p:cNvPr id="11" name="Graphic 10" descr="Vrouwelijke politieagent met effen opvulling">
            <a:extLst>
              <a:ext uri="{FF2B5EF4-FFF2-40B4-BE49-F238E27FC236}">
                <a16:creationId xmlns:a16="http://schemas.microsoft.com/office/drawing/2014/main" id="{784A72A6-613E-76C1-422D-482480EB1D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17647" y="4124578"/>
            <a:ext cx="1154938" cy="1154938"/>
          </a:xfrm>
          <a:prstGeom prst="rect">
            <a:avLst/>
          </a:prstGeom>
        </p:spPr>
      </p:pic>
      <p:sp>
        <p:nvSpPr>
          <p:cNvPr id="12" name="Tekstvak 11">
            <a:extLst>
              <a:ext uri="{FF2B5EF4-FFF2-40B4-BE49-F238E27FC236}">
                <a16:creationId xmlns:a16="http://schemas.microsoft.com/office/drawing/2014/main" id="{6AA8D90A-034C-1FB9-383C-7DC9259B65E4}"/>
              </a:ext>
            </a:extLst>
          </p:cNvPr>
          <p:cNvSpPr txBox="1"/>
          <p:nvPr/>
        </p:nvSpPr>
        <p:spPr>
          <a:xfrm>
            <a:off x="316110" y="1730721"/>
            <a:ext cx="1961545" cy="646074"/>
          </a:xfrm>
          <a:prstGeom prst="rect">
            <a:avLst/>
          </a:prstGeom>
          <a:noFill/>
        </p:spPr>
        <p:txBody>
          <a:bodyPr wrap="square" rtlCol="0">
            <a:spAutoFit/>
          </a:bodyPr>
          <a:lstStyle/>
          <a:p>
            <a:pPr algn="ctr" defTabSz="914103"/>
            <a:r>
              <a:rPr lang="nl-NL" sz="1799" b="1" dirty="0">
                <a:solidFill>
                  <a:srgbClr val="13889C"/>
                </a:solidFill>
                <a:latin typeface="+mj-lt"/>
              </a:rPr>
              <a:t>Ongelijke toegang tot zorg</a:t>
            </a:r>
          </a:p>
        </p:txBody>
      </p:sp>
      <p:sp>
        <p:nvSpPr>
          <p:cNvPr id="13" name="Tekstvak 12">
            <a:extLst>
              <a:ext uri="{FF2B5EF4-FFF2-40B4-BE49-F238E27FC236}">
                <a16:creationId xmlns:a16="http://schemas.microsoft.com/office/drawing/2014/main" id="{60CE3E29-8A85-3FE1-D8B9-AF6DA71BF135}"/>
              </a:ext>
            </a:extLst>
          </p:cNvPr>
          <p:cNvSpPr txBox="1"/>
          <p:nvPr/>
        </p:nvSpPr>
        <p:spPr>
          <a:xfrm>
            <a:off x="9914348" y="1730721"/>
            <a:ext cx="1961545" cy="646074"/>
          </a:xfrm>
          <a:prstGeom prst="rect">
            <a:avLst/>
          </a:prstGeom>
          <a:noFill/>
        </p:spPr>
        <p:txBody>
          <a:bodyPr wrap="square" rtlCol="0">
            <a:spAutoFit/>
          </a:bodyPr>
          <a:lstStyle/>
          <a:p>
            <a:pPr algn="ctr" defTabSz="914103"/>
            <a:r>
              <a:rPr lang="nl-NL" sz="1799" b="1" dirty="0">
                <a:solidFill>
                  <a:srgbClr val="13889C"/>
                </a:solidFill>
                <a:latin typeface="+mj-lt"/>
              </a:rPr>
              <a:t>Verwarring over type zorg</a:t>
            </a:r>
          </a:p>
        </p:txBody>
      </p:sp>
      <p:sp>
        <p:nvSpPr>
          <p:cNvPr id="14" name="Tekstvak 13">
            <a:extLst>
              <a:ext uri="{FF2B5EF4-FFF2-40B4-BE49-F238E27FC236}">
                <a16:creationId xmlns:a16="http://schemas.microsoft.com/office/drawing/2014/main" id="{3A213C4B-B388-5549-7C04-65BCD989BBC0}"/>
              </a:ext>
            </a:extLst>
          </p:cNvPr>
          <p:cNvSpPr txBox="1"/>
          <p:nvPr/>
        </p:nvSpPr>
        <p:spPr>
          <a:xfrm>
            <a:off x="316110" y="5396019"/>
            <a:ext cx="1961545" cy="646074"/>
          </a:xfrm>
          <a:prstGeom prst="rect">
            <a:avLst/>
          </a:prstGeom>
          <a:noFill/>
        </p:spPr>
        <p:txBody>
          <a:bodyPr wrap="square" rtlCol="0">
            <a:spAutoFit/>
          </a:bodyPr>
          <a:lstStyle/>
          <a:p>
            <a:pPr algn="ctr" defTabSz="914103"/>
            <a:r>
              <a:rPr lang="nl-NL" sz="1799" b="1" dirty="0">
                <a:solidFill>
                  <a:srgbClr val="13889C"/>
                </a:solidFill>
                <a:latin typeface="+mj-lt"/>
              </a:rPr>
              <a:t>Niet-passende zorg</a:t>
            </a:r>
          </a:p>
        </p:txBody>
      </p:sp>
      <p:sp>
        <p:nvSpPr>
          <p:cNvPr id="15" name="Tekstvak 14">
            <a:extLst>
              <a:ext uri="{FF2B5EF4-FFF2-40B4-BE49-F238E27FC236}">
                <a16:creationId xmlns:a16="http://schemas.microsoft.com/office/drawing/2014/main" id="{C5E68054-74AA-BE7F-8503-E3C031F8D43C}"/>
              </a:ext>
            </a:extLst>
          </p:cNvPr>
          <p:cNvSpPr txBox="1"/>
          <p:nvPr/>
        </p:nvSpPr>
        <p:spPr>
          <a:xfrm>
            <a:off x="9914344" y="5377934"/>
            <a:ext cx="1961545" cy="922945"/>
          </a:xfrm>
          <a:prstGeom prst="rect">
            <a:avLst/>
          </a:prstGeom>
          <a:noFill/>
        </p:spPr>
        <p:txBody>
          <a:bodyPr wrap="square" rtlCol="0">
            <a:spAutoFit/>
          </a:bodyPr>
          <a:lstStyle/>
          <a:p>
            <a:pPr algn="ctr" defTabSz="914103"/>
            <a:r>
              <a:rPr lang="nl-NL" sz="1799" b="1" dirty="0">
                <a:solidFill>
                  <a:srgbClr val="13889C"/>
                </a:solidFill>
                <a:latin typeface="+mj-lt"/>
              </a:rPr>
              <a:t>Bewijzen dat zorg steeds nodig is</a:t>
            </a:r>
          </a:p>
        </p:txBody>
      </p:sp>
    </p:spTree>
    <p:extLst>
      <p:ext uri="{BB962C8B-B14F-4D97-AF65-F5344CB8AC3E}">
        <p14:creationId xmlns:p14="http://schemas.microsoft.com/office/powerpoint/2010/main" val="762078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375F4-DCAF-C38E-1F24-146677EC5462}"/>
              </a:ext>
            </a:extLst>
          </p:cNvPr>
          <p:cNvSpPr>
            <a:spLocks noGrp="1"/>
          </p:cNvSpPr>
          <p:nvPr>
            <p:ph type="title"/>
          </p:nvPr>
        </p:nvSpPr>
        <p:spPr>
          <a:xfrm>
            <a:off x="0" y="365125"/>
            <a:ext cx="12192000" cy="1325563"/>
          </a:xfrm>
        </p:spPr>
        <p:txBody>
          <a:bodyPr/>
          <a:lstStyle/>
          <a:p>
            <a:pPr algn="ctr"/>
            <a:r>
              <a:rPr lang="nl-NL" dirty="0">
                <a:solidFill>
                  <a:srgbClr val="13889C"/>
                </a:solidFill>
              </a:rPr>
              <a:t>Knelpunten</a:t>
            </a:r>
          </a:p>
        </p:txBody>
      </p:sp>
      <p:sp>
        <p:nvSpPr>
          <p:cNvPr id="3" name="Tijdelijke aanduiding voor inhoud 2">
            <a:extLst>
              <a:ext uri="{FF2B5EF4-FFF2-40B4-BE49-F238E27FC236}">
                <a16:creationId xmlns:a16="http://schemas.microsoft.com/office/drawing/2014/main" id="{28A17045-E679-05B4-A833-64E0F11BD5C5}"/>
              </a:ext>
            </a:extLst>
          </p:cNvPr>
          <p:cNvSpPr>
            <a:spLocks noGrp="1"/>
          </p:cNvSpPr>
          <p:nvPr>
            <p:ph idx="1"/>
          </p:nvPr>
        </p:nvSpPr>
        <p:spPr>
          <a:xfrm>
            <a:off x="839823" y="1826121"/>
            <a:ext cx="10512355" cy="4860546"/>
          </a:xfrm>
        </p:spPr>
        <p:txBody>
          <a:bodyPr>
            <a:normAutofit/>
          </a:bodyPr>
          <a:lstStyle/>
          <a:p>
            <a:pPr>
              <a:lnSpc>
                <a:spcPct val="150000"/>
              </a:lnSpc>
            </a:pPr>
            <a:r>
              <a:rPr lang="nl-NL" sz="2000" b="1" dirty="0">
                <a:solidFill>
                  <a:srgbClr val="13889C"/>
                </a:solidFill>
              </a:rPr>
              <a:t>Onduidelijkheid over (wettelijke) kaders </a:t>
            </a:r>
            <a:r>
              <a:rPr lang="nl-NL" sz="2000" dirty="0">
                <a:solidFill>
                  <a:srgbClr val="13889C"/>
                </a:solidFill>
              </a:rPr>
              <a:t>bij zowel inwoner als gemeente</a:t>
            </a:r>
          </a:p>
          <a:p>
            <a:pPr>
              <a:lnSpc>
                <a:spcPct val="150000"/>
              </a:lnSpc>
            </a:pPr>
            <a:r>
              <a:rPr lang="nl-NL" sz="2000" b="1" dirty="0">
                <a:solidFill>
                  <a:srgbClr val="13889C"/>
                </a:solidFill>
              </a:rPr>
              <a:t>Onvoldoende expertise </a:t>
            </a:r>
            <a:r>
              <a:rPr lang="nl-NL" sz="2000" dirty="0">
                <a:solidFill>
                  <a:srgbClr val="13889C"/>
                </a:solidFill>
              </a:rPr>
              <a:t>bij de toegang met als gevolg </a:t>
            </a:r>
            <a:r>
              <a:rPr lang="nl-NL" sz="2000" b="1" dirty="0">
                <a:solidFill>
                  <a:srgbClr val="13889C"/>
                </a:solidFill>
              </a:rPr>
              <a:t>eendimensionale ondersteuning </a:t>
            </a:r>
            <a:r>
              <a:rPr lang="nl-NL" sz="2000" dirty="0">
                <a:solidFill>
                  <a:srgbClr val="13889C"/>
                </a:solidFill>
              </a:rPr>
              <a:t>op korte termijn</a:t>
            </a:r>
          </a:p>
          <a:p>
            <a:pPr>
              <a:lnSpc>
                <a:spcPct val="150000"/>
              </a:lnSpc>
            </a:pPr>
            <a:r>
              <a:rPr lang="nl-NL" sz="2000" dirty="0">
                <a:solidFill>
                  <a:srgbClr val="13889C"/>
                </a:solidFill>
              </a:rPr>
              <a:t>Soms helemaal </a:t>
            </a:r>
            <a:r>
              <a:rPr lang="nl-NL" sz="2000" b="1" dirty="0">
                <a:solidFill>
                  <a:srgbClr val="13889C"/>
                </a:solidFill>
              </a:rPr>
              <a:t>geen passend aanbod </a:t>
            </a:r>
            <a:r>
              <a:rPr lang="nl-NL" sz="2000" dirty="0">
                <a:solidFill>
                  <a:srgbClr val="13889C"/>
                </a:solidFill>
              </a:rPr>
              <a:t>of het </a:t>
            </a:r>
            <a:r>
              <a:rPr lang="nl-NL" sz="2000" b="1" dirty="0">
                <a:solidFill>
                  <a:srgbClr val="13889C"/>
                </a:solidFill>
              </a:rPr>
              <a:t>aanbod verandert steeds</a:t>
            </a:r>
          </a:p>
          <a:p>
            <a:pPr>
              <a:lnSpc>
                <a:spcPct val="150000"/>
              </a:lnSpc>
            </a:pPr>
            <a:r>
              <a:rPr lang="nl-NL" sz="2000" b="1" dirty="0">
                <a:solidFill>
                  <a:srgbClr val="13889C"/>
                </a:solidFill>
              </a:rPr>
              <a:t>Huidige kaders ontoereikend voor complexe hulpvragen</a:t>
            </a:r>
            <a:r>
              <a:rPr lang="nl-NL" sz="2000" dirty="0">
                <a:solidFill>
                  <a:srgbClr val="13889C"/>
                </a:solidFill>
              </a:rPr>
              <a:t>, weinig (h)erkenning voor mensen met levenslange en levensbrede ondersteuningsvragen</a:t>
            </a:r>
          </a:p>
          <a:p>
            <a:endParaRPr lang="nl-NL" dirty="0"/>
          </a:p>
          <a:p>
            <a:pPr marL="0" indent="0" algn="ctr">
              <a:buNone/>
            </a:pPr>
            <a:r>
              <a:rPr lang="nl-NL" b="1" dirty="0">
                <a:solidFill>
                  <a:srgbClr val="9C2E75"/>
                </a:solidFill>
              </a:rPr>
              <a:t>Resultaat: niet-passende ondersteuning, onzekerheid &amp; kopzorgen</a:t>
            </a:r>
          </a:p>
        </p:txBody>
      </p:sp>
      <p:pic>
        <p:nvPicPr>
          <p:cNvPr id="5" name="Graphic 4" descr="Irriterend met effen opvulling">
            <a:extLst>
              <a:ext uri="{FF2B5EF4-FFF2-40B4-BE49-F238E27FC236}">
                <a16:creationId xmlns:a16="http://schemas.microsoft.com/office/drawing/2014/main" id="{2D8474A5-E888-2B1F-3B4C-4DCF0E32A6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7649" y="365125"/>
            <a:ext cx="1143248" cy="1143248"/>
          </a:xfrm>
          <a:prstGeom prst="rect">
            <a:avLst/>
          </a:prstGeom>
        </p:spPr>
      </p:pic>
    </p:spTree>
    <p:extLst>
      <p:ext uri="{BB962C8B-B14F-4D97-AF65-F5344CB8AC3E}">
        <p14:creationId xmlns:p14="http://schemas.microsoft.com/office/powerpoint/2010/main" val="15406994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3AE7A5E-9099-9640-ABA1-B30028B0579F}"/>
              </a:ext>
            </a:extLst>
          </p:cNvPr>
          <p:cNvSpPr/>
          <p:nvPr/>
        </p:nvSpPr>
        <p:spPr>
          <a:xfrm>
            <a:off x="6338807" y="-5967"/>
            <a:ext cx="884818" cy="1220400"/>
          </a:xfrm>
          <a:prstGeom prst="rect">
            <a:avLst/>
          </a:prstGeom>
          <a:solidFill>
            <a:schemeClr val="bg1"/>
          </a:solid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879C352B-81BB-D44D-9766-9079E8150381}"/>
              </a:ext>
            </a:extLst>
          </p:cNvPr>
          <p:cNvPicPr>
            <a:picLocks noChangeAspect="1"/>
          </p:cNvPicPr>
          <p:nvPr/>
        </p:nvPicPr>
        <p:blipFill>
          <a:blip r:embed="rId2"/>
          <a:stretch>
            <a:fillRect/>
          </a:stretch>
        </p:blipFill>
        <p:spPr>
          <a:xfrm>
            <a:off x="1085594" y="371335"/>
            <a:ext cx="180000" cy="180000"/>
          </a:xfrm>
          <a:prstGeom prst="rect">
            <a:avLst/>
          </a:prstGeom>
        </p:spPr>
      </p:pic>
      <p:pic>
        <p:nvPicPr>
          <p:cNvPr id="14" name="Afbeelding 13">
            <a:extLst>
              <a:ext uri="{FF2B5EF4-FFF2-40B4-BE49-F238E27FC236}">
                <a16:creationId xmlns:a16="http://schemas.microsoft.com/office/drawing/2014/main" id="{1026C7B3-15FC-BC4F-BB38-EDD2951DC27B}"/>
              </a:ext>
            </a:extLst>
          </p:cNvPr>
          <p:cNvPicPr>
            <a:picLocks noChangeAspect="1"/>
          </p:cNvPicPr>
          <p:nvPr/>
        </p:nvPicPr>
        <p:blipFill>
          <a:blip r:embed="rId3"/>
          <a:stretch>
            <a:fillRect/>
          </a:stretch>
        </p:blipFill>
        <p:spPr>
          <a:xfrm rot="10800000">
            <a:off x="11700000" y="6327527"/>
            <a:ext cx="181945" cy="181945"/>
          </a:xfrm>
          <a:prstGeom prst="rect">
            <a:avLst/>
          </a:prstGeom>
        </p:spPr>
      </p:pic>
      <p:pic>
        <p:nvPicPr>
          <p:cNvPr id="36" name="Afbeelding 35">
            <a:extLst>
              <a:ext uri="{FF2B5EF4-FFF2-40B4-BE49-F238E27FC236}">
                <a16:creationId xmlns:a16="http://schemas.microsoft.com/office/drawing/2014/main" id="{A737A980-CB31-D44E-A484-4FD886A6DE83}"/>
              </a:ext>
            </a:extLst>
          </p:cNvPr>
          <p:cNvPicPr>
            <a:picLocks noChangeAspect="1"/>
          </p:cNvPicPr>
          <p:nvPr/>
        </p:nvPicPr>
        <p:blipFill>
          <a:blip r:embed="rId4"/>
          <a:stretch>
            <a:fillRect/>
          </a:stretch>
        </p:blipFill>
        <p:spPr>
          <a:xfrm>
            <a:off x="6372000" y="0"/>
            <a:ext cx="850900" cy="1219200"/>
          </a:xfrm>
          <a:prstGeom prst="rect">
            <a:avLst/>
          </a:prstGeom>
        </p:spPr>
      </p:pic>
      <p:sp>
        <p:nvSpPr>
          <p:cNvPr id="22" name="Ondertitel 2">
            <a:extLst>
              <a:ext uri="{FF2B5EF4-FFF2-40B4-BE49-F238E27FC236}">
                <a16:creationId xmlns:a16="http://schemas.microsoft.com/office/drawing/2014/main" id="{25CBBA2E-FB2D-4444-8541-50402D507987}"/>
              </a:ext>
            </a:extLst>
          </p:cNvPr>
          <p:cNvSpPr txBox="1">
            <a:spLocks/>
          </p:cNvSpPr>
          <p:nvPr/>
        </p:nvSpPr>
        <p:spPr>
          <a:xfrm>
            <a:off x="6300000" y="3270730"/>
            <a:ext cx="5036400" cy="6859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nl-NL" sz="1800" dirty="0">
                <a:solidFill>
                  <a:schemeClr val="accent2"/>
                </a:solidFill>
                <a:latin typeface="Roboto" panose="02000000000000000000" pitchFamily="2" charset="0"/>
                <a:ea typeface="Roboto" panose="02000000000000000000" pitchFamily="2" charset="0"/>
                <a:cs typeface="Roboto" panose="02000000000000000000" pitchFamily="2" charset="0"/>
              </a:rPr>
              <a:t>Ik voel me nog steeds niet altijd volwassen</a:t>
            </a:r>
          </a:p>
          <a:p>
            <a:pPr algn="l">
              <a:lnSpc>
                <a:spcPct val="100000"/>
              </a:lnSpc>
            </a:pPr>
            <a:endParaRPr lang="nl-NL" sz="1800" dirty="0">
              <a:solidFill>
                <a:schemeClr val="accent2"/>
              </a:solidFill>
              <a:latin typeface="+mj-lt"/>
            </a:endParaRPr>
          </a:p>
        </p:txBody>
      </p:sp>
      <p:sp>
        <p:nvSpPr>
          <p:cNvPr id="24" name="Ondertitel 2">
            <a:extLst>
              <a:ext uri="{FF2B5EF4-FFF2-40B4-BE49-F238E27FC236}">
                <a16:creationId xmlns:a16="http://schemas.microsoft.com/office/drawing/2014/main" id="{8DC3278A-94DE-A54E-80E2-82A1C3EDD6AC}"/>
              </a:ext>
            </a:extLst>
          </p:cNvPr>
          <p:cNvSpPr txBox="1">
            <a:spLocks/>
          </p:cNvSpPr>
          <p:nvPr/>
        </p:nvSpPr>
        <p:spPr>
          <a:xfrm>
            <a:off x="6300000" y="2424844"/>
            <a:ext cx="5036400" cy="6743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nl-NL" sz="1800" dirty="0">
                <a:solidFill>
                  <a:schemeClr val="accent2"/>
                </a:solidFill>
                <a:latin typeface="+mj-lt"/>
              </a:rPr>
              <a:t>Ik ben met het openbaar vervoer gekomen</a:t>
            </a:r>
          </a:p>
        </p:txBody>
      </p:sp>
      <p:sp>
        <p:nvSpPr>
          <p:cNvPr id="7" name="Tekstvak 6">
            <a:extLst>
              <a:ext uri="{FF2B5EF4-FFF2-40B4-BE49-F238E27FC236}">
                <a16:creationId xmlns:a16="http://schemas.microsoft.com/office/drawing/2014/main" id="{997E79C0-95D5-EE6C-141B-A82A29E76116}"/>
              </a:ext>
            </a:extLst>
          </p:cNvPr>
          <p:cNvSpPr txBox="1"/>
          <p:nvPr/>
        </p:nvSpPr>
        <p:spPr>
          <a:xfrm>
            <a:off x="450667" y="3099204"/>
            <a:ext cx="3832569" cy="1661993"/>
          </a:xfrm>
          <a:prstGeom prst="rect">
            <a:avLst/>
          </a:prstGeom>
          <a:noFill/>
        </p:spPr>
        <p:txBody>
          <a:bodyPr wrap="square">
            <a:spAutoFit/>
          </a:bodyPr>
          <a:lstStyle/>
          <a:p>
            <a:pPr algn="ctr"/>
            <a:r>
              <a:rPr lang="nl-NL" sz="3400" dirty="0">
                <a:solidFill>
                  <a:schemeClr val="accent1"/>
                </a:solidFill>
                <a:latin typeface="Roboto" panose="02000000000000000000" pitchFamily="2" charset="0"/>
                <a:ea typeface="Roboto" panose="02000000000000000000" pitchFamily="2" charset="0"/>
                <a:cs typeface="Roboto" panose="02000000000000000000" pitchFamily="2" charset="0"/>
              </a:rPr>
              <a:t>Wie zitten er eigenlijk allemaal in de zaal?</a:t>
            </a:r>
          </a:p>
        </p:txBody>
      </p:sp>
      <p:pic>
        <p:nvPicPr>
          <p:cNvPr id="3" name="Afbeelding 2" descr="Afbeelding met patroon, inpakpapier, Kleurrijkheid, stof&#10;&#10;Door AI gegenereerde inhoud is mogelijk onjuist.">
            <a:extLst>
              <a:ext uri="{FF2B5EF4-FFF2-40B4-BE49-F238E27FC236}">
                <a16:creationId xmlns:a16="http://schemas.microsoft.com/office/drawing/2014/main" id="{AF5BB5AA-3492-4A19-D5B9-F47DC327153E}"/>
              </a:ext>
            </a:extLst>
          </p:cNvPr>
          <p:cNvPicPr>
            <a:picLocks noChangeAspect="1"/>
          </p:cNvPicPr>
          <p:nvPr/>
        </p:nvPicPr>
        <p:blipFill>
          <a:blip r:embed="rId5"/>
          <a:srcRect t="76716"/>
          <a:stretch>
            <a:fillRect/>
          </a:stretch>
        </p:blipFill>
        <p:spPr>
          <a:xfrm rot="10800000">
            <a:off x="450667" y="3806"/>
            <a:ext cx="3832569" cy="2523963"/>
          </a:xfrm>
          <a:prstGeom prst="rect">
            <a:avLst/>
          </a:prstGeom>
        </p:spPr>
      </p:pic>
      <p:pic>
        <p:nvPicPr>
          <p:cNvPr id="4" name="Afbeelding 3" descr="Afbeelding met patroon, inpakpapier, Kleurrijkheid, stof&#10;&#10;Door AI gegenereerde inhoud is mogelijk onjuist.">
            <a:extLst>
              <a:ext uri="{FF2B5EF4-FFF2-40B4-BE49-F238E27FC236}">
                <a16:creationId xmlns:a16="http://schemas.microsoft.com/office/drawing/2014/main" id="{9E0D0454-9EAD-5E83-2877-6256B453BD7D}"/>
              </a:ext>
            </a:extLst>
          </p:cNvPr>
          <p:cNvPicPr>
            <a:picLocks noChangeAspect="1"/>
          </p:cNvPicPr>
          <p:nvPr/>
        </p:nvPicPr>
        <p:blipFill>
          <a:blip r:embed="rId5"/>
          <a:srcRect b="89578"/>
          <a:stretch>
            <a:fillRect/>
          </a:stretch>
        </p:blipFill>
        <p:spPr>
          <a:xfrm rot="10800000">
            <a:off x="419850" y="5726960"/>
            <a:ext cx="3863386" cy="1138773"/>
          </a:xfrm>
          <a:prstGeom prst="rect">
            <a:avLst/>
          </a:prstGeom>
        </p:spPr>
      </p:pic>
      <p:sp>
        <p:nvSpPr>
          <p:cNvPr id="8" name="Ondertitel 2">
            <a:extLst>
              <a:ext uri="{FF2B5EF4-FFF2-40B4-BE49-F238E27FC236}">
                <a16:creationId xmlns:a16="http://schemas.microsoft.com/office/drawing/2014/main" id="{62C35A33-83B5-BA83-C972-625DBC1A06DC}"/>
              </a:ext>
            </a:extLst>
          </p:cNvPr>
          <p:cNvSpPr txBox="1">
            <a:spLocks/>
          </p:cNvSpPr>
          <p:nvPr/>
        </p:nvSpPr>
        <p:spPr>
          <a:xfrm>
            <a:off x="6338807" y="4128243"/>
            <a:ext cx="5543138" cy="6859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buFont typeface="Arial" panose="020B0604020202020204" pitchFamily="34" charset="0"/>
              <a:buChar char="•"/>
            </a:pPr>
            <a:r>
              <a:rPr lang="nl-NL" sz="1800" dirty="0">
                <a:solidFill>
                  <a:schemeClr val="accent2"/>
                </a:solidFill>
                <a:latin typeface="Roboto" panose="02000000000000000000" pitchFamily="2" charset="0"/>
                <a:ea typeface="Roboto" panose="02000000000000000000" pitchFamily="2" charset="0"/>
                <a:cs typeface="Roboto" panose="02000000000000000000" pitchFamily="2" charset="0"/>
              </a:rPr>
              <a:t>Ik zou zelf meer handvatten willen hebben om jongeren met een LVB goed te begeleiden in de overgang naar volwassenheid</a:t>
            </a:r>
            <a:r>
              <a:rPr lang="nl-NL" dirty="0"/>
              <a:t>naar volwassenheid.</a:t>
            </a:r>
          </a:p>
          <a:p>
            <a:pPr algn="l">
              <a:lnSpc>
                <a:spcPct val="100000"/>
              </a:lnSpc>
            </a:pPr>
            <a:endParaRPr lang="nl-NL" sz="1800" dirty="0">
              <a:solidFill>
                <a:schemeClr val="accent2"/>
              </a:solidFill>
              <a:latin typeface="+mj-lt"/>
            </a:endParaRPr>
          </a:p>
        </p:txBody>
      </p:sp>
    </p:spTree>
    <p:extLst>
      <p:ext uri="{BB962C8B-B14F-4D97-AF65-F5344CB8AC3E}">
        <p14:creationId xmlns:p14="http://schemas.microsoft.com/office/powerpoint/2010/main" val="6991212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81BA-5F3A-118C-BDB9-BCF1EA5BAF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BDC83D-88E6-9035-CDA0-26D6775A745B}"/>
              </a:ext>
            </a:extLst>
          </p:cNvPr>
          <p:cNvSpPr>
            <a:spLocks noGrp="1"/>
          </p:cNvSpPr>
          <p:nvPr>
            <p:ph type="title"/>
          </p:nvPr>
        </p:nvSpPr>
        <p:spPr>
          <a:xfrm>
            <a:off x="0" y="365125"/>
            <a:ext cx="12192000" cy="1325563"/>
          </a:xfrm>
        </p:spPr>
        <p:txBody>
          <a:bodyPr/>
          <a:lstStyle/>
          <a:p>
            <a:pPr algn="ctr"/>
            <a:r>
              <a:rPr lang="nl-NL" dirty="0">
                <a:solidFill>
                  <a:srgbClr val="13889C"/>
                </a:solidFill>
              </a:rPr>
              <a:t>Oplossingen</a:t>
            </a:r>
          </a:p>
        </p:txBody>
      </p:sp>
      <p:sp>
        <p:nvSpPr>
          <p:cNvPr id="3" name="Tijdelijke aanduiding voor inhoud 2">
            <a:extLst>
              <a:ext uri="{FF2B5EF4-FFF2-40B4-BE49-F238E27FC236}">
                <a16:creationId xmlns:a16="http://schemas.microsoft.com/office/drawing/2014/main" id="{0AB20973-6073-0EF8-6551-B25EA6F43C9C}"/>
              </a:ext>
            </a:extLst>
          </p:cNvPr>
          <p:cNvSpPr>
            <a:spLocks noGrp="1"/>
          </p:cNvSpPr>
          <p:nvPr>
            <p:ph idx="1"/>
          </p:nvPr>
        </p:nvSpPr>
        <p:spPr>
          <a:xfrm>
            <a:off x="839823" y="1826119"/>
            <a:ext cx="10512355" cy="4071895"/>
          </a:xfrm>
        </p:spPr>
        <p:txBody>
          <a:bodyPr>
            <a:normAutofit fontScale="92500"/>
          </a:bodyPr>
          <a:lstStyle/>
          <a:p>
            <a:pPr>
              <a:lnSpc>
                <a:spcPct val="150000"/>
              </a:lnSpc>
            </a:pPr>
            <a:r>
              <a:rPr lang="nl-NL" sz="2000" dirty="0">
                <a:solidFill>
                  <a:srgbClr val="13889C"/>
                </a:solidFill>
              </a:rPr>
              <a:t>Meer </a:t>
            </a:r>
            <a:r>
              <a:rPr lang="nl-NL" sz="2000" b="1" dirty="0">
                <a:solidFill>
                  <a:srgbClr val="13889C"/>
                </a:solidFill>
              </a:rPr>
              <a:t>expertise </a:t>
            </a:r>
            <a:r>
              <a:rPr lang="nl-NL" sz="2000" dirty="0">
                <a:solidFill>
                  <a:srgbClr val="13889C"/>
                </a:solidFill>
              </a:rPr>
              <a:t>en </a:t>
            </a:r>
            <a:r>
              <a:rPr lang="nl-NL" sz="2000" b="1" dirty="0">
                <a:solidFill>
                  <a:srgbClr val="13889C"/>
                </a:solidFill>
              </a:rPr>
              <a:t>integrale blik </a:t>
            </a:r>
            <a:r>
              <a:rPr lang="nl-NL" sz="2000" dirty="0">
                <a:solidFill>
                  <a:srgbClr val="13889C"/>
                </a:solidFill>
              </a:rPr>
              <a:t>in de toegang</a:t>
            </a:r>
          </a:p>
          <a:p>
            <a:pPr>
              <a:lnSpc>
                <a:spcPct val="150000"/>
              </a:lnSpc>
            </a:pPr>
            <a:r>
              <a:rPr lang="nl-NL" sz="2000" b="1" i="1" dirty="0">
                <a:solidFill>
                  <a:srgbClr val="13889C"/>
                </a:solidFill>
              </a:rPr>
              <a:t>Durven vertragen om </a:t>
            </a:r>
            <a:r>
              <a:rPr lang="nl-NL" sz="2000" b="1" dirty="0">
                <a:solidFill>
                  <a:srgbClr val="13889C"/>
                </a:solidFill>
              </a:rPr>
              <a:t>tijd &amp; ruimte te creëren voor maatwerk en ontwikkelen vertrouwensband</a:t>
            </a:r>
          </a:p>
          <a:p>
            <a:pPr>
              <a:lnSpc>
                <a:spcPct val="150000"/>
              </a:lnSpc>
            </a:pPr>
            <a:r>
              <a:rPr lang="nl-NL" sz="2000" dirty="0">
                <a:solidFill>
                  <a:srgbClr val="13889C"/>
                </a:solidFill>
              </a:rPr>
              <a:t>Helder zijn over het </a:t>
            </a:r>
            <a:r>
              <a:rPr lang="nl-NL" sz="2000" b="1" dirty="0">
                <a:solidFill>
                  <a:srgbClr val="13889C"/>
                </a:solidFill>
              </a:rPr>
              <a:t>proces </a:t>
            </a:r>
            <a:r>
              <a:rPr lang="nl-NL" sz="2000" dirty="0">
                <a:solidFill>
                  <a:srgbClr val="13889C"/>
                </a:solidFill>
              </a:rPr>
              <a:t>en </a:t>
            </a:r>
            <a:r>
              <a:rPr lang="nl-NL" sz="2000" b="1" dirty="0">
                <a:solidFill>
                  <a:srgbClr val="13889C"/>
                </a:solidFill>
              </a:rPr>
              <a:t>verwachtingen</a:t>
            </a:r>
            <a:r>
              <a:rPr lang="nl-NL" sz="2000" dirty="0">
                <a:solidFill>
                  <a:srgbClr val="13889C"/>
                </a:solidFill>
              </a:rPr>
              <a:t> voor hulp/ondersteuning</a:t>
            </a:r>
          </a:p>
          <a:p>
            <a:pPr>
              <a:lnSpc>
                <a:spcPct val="150000"/>
              </a:lnSpc>
            </a:pPr>
            <a:r>
              <a:rPr lang="nl-NL" sz="2000" b="1" dirty="0">
                <a:solidFill>
                  <a:srgbClr val="13889C"/>
                </a:solidFill>
              </a:rPr>
              <a:t>Focus op kwaliteit van leven</a:t>
            </a:r>
            <a:r>
              <a:rPr lang="nl-NL" sz="2000" dirty="0">
                <a:solidFill>
                  <a:srgbClr val="13889C"/>
                </a:solidFill>
              </a:rPr>
              <a:t>, niet op herstel</a:t>
            </a:r>
          </a:p>
          <a:p>
            <a:pPr>
              <a:lnSpc>
                <a:spcPct val="150000"/>
              </a:lnSpc>
            </a:pPr>
            <a:r>
              <a:rPr lang="nl-NL" sz="2000" dirty="0">
                <a:solidFill>
                  <a:srgbClr val="13889C"/>
                </a:solidFill>
              </a:rPr>
              <a:t>Onderhoud </a:t>
            </a:r>
            <a:r>
              <a:rPr lang="nl-NL" sz="2000" b="1" dirty="0">
                <a:solidFill>
                  <a:srgbClr val="13889C"/>
                </a:solidFill>
              </a:rPr>
              <a:t>waakvlamcontact</a:t>
            </a:r>
            <a:r>
              <a:rPr lang="nl-NL" sz="2000" dirty="0">
                <a:solidFill>
                  <a:srgbClr val="13889C"/>
                </a:solidFill>
              </a:rPr>
              <a:t> dmv vaste contactpersoon</a:t>
            </a:r>
          </a:p>
          <a:p>
            <a:r>
              <a:rPr lang="nl-NL" dirty="0"/>
              <a:t>Gegarandeerd aanbod, vraag is leidend</a:t>
            </a:r>
          </a:p>
          <a:p>
            <a:r>
              <a:rPr lang="nl-NL" dirty="0"/>
              <a:t>Meerjarig beschikken met regelmatige evaluaties</a:t>
            </a:r>
          </a:p>
          <a:p>
            <a:r>
              <a:rPr lang="nl-NL" dirty="0"/>
              <a:t>Aanpassing wettelijke kaders</a:t>
            </a:r>
          </a:p>
        </p:txBody>
      </p:sp>
      <p:sp>
        <p:nvSpPr>
          <p:cNvPr id="5" name="Tekstvak 4">
            <a:extLst>
              <a:ext uri="{FF2B5EF4-FFF2-40B4-BE49-F238E27FC236}">
                <a16:creationId xmlns:a16="http://schemas.microsoft.com/office/drawing/2014/main" id="{4526A34B-EC3D-2C72-E495-26846F38D06F}"/>
              </a:ext>
            </a:extLst>
          </p:cNvPr>
          <p:cNvSpPr txBox="1"/>
          <p:nvPr/>
        </p:nvSpPr>
        <p:spPr>
          <a:xfrm>
            <a:off x="2278214" y="5374922"/>
            <a:ext cx="7635571" cy="523092"/>
          </a:xfrm>
          <a:prstGeom prst="rect">
            <a:avLst/>
          </a:prstGeom>
          <a:noFill/>
        </p:spPr>
        <p:txBody>
          <a:bodyPr wrap="square" rtlCol="0">
            <a:spAutoFit/>
          </a:bodyPr>
          <a:lstStyle/>
          <a:p>
            <a:pPr algn="ctr" defTabSz="914103"/>
            <a:r>
              <a:rPr lang="nl-NL" sz="2799" b="1" dirty="0">
                <a:solidFill>
                  <a:srgbClr val="9C2E75"/>
                </a:solidFill>
                <a:latin typeface="Aptos" panose="02110004020202020204"/>
              </a:rPr>
              <a:t>Wat hiervan is al uitgevoerd anno 2025?</a:t>
            </a:r>
          </a:p>
        </p:txBody>
      </p:sp>
      <p:pic>
        <p:nvPicPr>
          <p:cNvPr id="7" name="Graphic 6" descr="Gloeilamp en tandwiel met effen opvulling">
            <a:extLst>
              <a:ext uri="{FF2B5EF4-FFF2-40B4-BE49-F238E27FC236}">
                <a16:creationId xmlns:a16="http://schemas.microsoft.com/office/drawing/2014/main" id="{4FD90A3D-6AC8-077E-F61B-F8193E9488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5675" y="502927"/>
            <a:ext cx="1187761" cy="1187761"/>
          </a:xfrm>
          <a:prstGeom prst="rect">
            <a:avLst/>
          </a:prstGeom>
        </p:spPr>
      </p:pic>
    </p:spTree>
    <p:extLst>
      <p:ext uri="{BB962C8B-B14F-4D97-AF65-F5344CB8AC3E}">
        <p14:creationId xmlns:p14="http://schemas.microsoft.com/office/powerpoint/2010/main" val="598910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46493-FC2C-4FE2-FE22-5F8D6A931806}"/>
              </a:ext>
            </a:extLst>
          </p:cNvPr>
          <p:cNvSpPr>
            <a:spLocks noGrp="1"/>
          </p:cNvSpPr>
          <p:nvPr>
            <p:ph type="title"/>
          </p:nvPr>
        </p:nvSpPr>
        <p:spPr>
          <a:xfrm>
            <a:off x="0" y="500062"/>
            <a:ext cx="12192000" cy="1325563"/>
          </a:xfrm>
        </p:spPr>
        <p:txBody>
          <a:bodyPr/>
          <a:lstStyle/>
          <a:p>
            <a:pPr algn="ctr"/>
            <a:r>
              <a:rPr lang="nl-NL" dirty="0">
                <a:solidFill>
                  <a:srgbClr val="13889C"/>
                </a:solidFill>
              </a:rPr>
              <a:t>Wat weten we (nog) niet?</a:t>
            </a:r>
          </a:p>
        </p:txBody>
      </p:sp>
      <p:sp>
        <p:nvSpPr>
          <p:cNvPr id="3" name="Tijdelijke aanduiding voor inhoud 2">
            <a:extLst>
              <a:ext uri="{FF2B5EF4-FFF2-40B4-BE49-F238E27FC236}">
                <a16:creationId xmlns:a16="http://schemas.microsoft.com/office/drawing/2014/main" id="{A1938E39-B605-121B-F781-1C6645966EA1}"/>
              </a:ext>
            </a:extLst>
          </p:cNvPr>
          <p:cNvSpPr>
            <a:spLocks noGrp="1"/>
          </p:cNvSpPr>
          <p:nvPr>
            <p:ph idx="1"/>
          </p:nvPr>
        </p:nvSpPr>
        <p:spPr>
          <a:xfrm>
            <a:off x="838200" y="1825625"/>
            <a:ext cx="10433180" cy="4351338"/>
          </a:xfrm>
        </p:spPr>
        <p:txBody>
          <a:bodyPr>
            <a:normAutofit/>
          </a:bodyPr>
          <a:lstStyle/>
          <a:p>
            <a:pPr marL="514184" indent="-514184">
              <a:lnSpc>
                <a:spcPct val="150000"/>
              </a:lnSpc>
              <a:buFont typeface="+mj-lt"/>
              <a:buAutoNum type="arabicPeriod"/>
            </a:pPr>
            <a:r>
              <a:rPr lang="nl-NL" sz="2000" dirty="0">
                <a:solidFill>
                  <a:srgbClr val="13889C"/>
                </a:solidFill>
              </a:rPr>
              <a:t>Spelen deze knelpunten ook bij wijkteams? </a:t>
            </a:r>
          </a:p>
          <a:p>
            <a:pPr marL="514184" indent="-514184">
              <a:lnSpc>
                <a:spcPct val="150000"/>
              </a:lnSpc>
              <a:buFont typeface="+mj-lt"/>
              <a:buAutoNum type="arabicPeriod"/>
            </a:pPr>
            <a:r>
              <a:rPr lang="nl-NL" sz="2000" dirty="0">
                <a:solidFill>
                  <a:srgbClr val="13889C"/>
                </a:solidFill>
              </a:rPr>
              <a:t>Worden de oplossingen al toegepast? Met welk resultaat?</a:t>
            </a:r>
          </a:p>
          <a:p>
            <a:pPr marL="514184" indent="-514184">
              <a:lnSpc>
                <a:spcPct val="150000"/>
              </a:lnSpc>
              <a:buFont typeface="+mj-lt"/>
              <a:buAutoNum type="arabicPeriod"/>
            </a:pPr>
            <a:r>
              <a:rPr lang="nl-NL" sz="2000" dirty="0">
                <a:solidFill>
                  <a:srgbClr val="13889C"/>
                </a:solidFill>
              </a:rPr>
              <a:t>Welke kennisbehoefte is er bij wijkteams? Zijn huidige handvatten al voldoende? </a:t>
            </a:r>
          </a:p>
          <a:p>
            <a:pPr marL="514184" indent="-514184">
              <a:lnSpc>
                <a:spcPct val="150000"/>
              </a:lnSpc>
              <a:buFont typeface="+mj-lt"/>
              <a:buAutoNum type="arabicPeriod"/>
            </a:pPr>
            <a:r>
              <a:rPr lang="nl-NL" sz="2000" b="1" dirty="0">
                <a:solidFill>
                  <a:srgbClr val="13889C"/>
                </a:solidFill>
              </a:rPr>
              <a:t>Ligt er voldoende nadruk op preventie en toekomstperspectief?</a:t>
            </a:r>
          </a:p>
          <a:p>
            <a:pPr marL="514184" indent="-514184">
              <a:lnSpc>
                <a:spcPct val="150000"/>
              </a:lnSpc>
              <a:buFont typeface="+mj-lt"/>
              <a:buAutoNum type="arabicPeriod"/>
            </a:pPr>
            <a:r>
              <a:rPr lang="nl-NL" sz="2000" dirty="0">
                <a:solidFill>
                  <a:srgbClr val="13889C"/>
                </a:solidFill>
              </a:rPr>
              <a:t>Zijn de wetten en kaders beperkend? Of zijn de kansen onbekend bij gemeente/professionals? </a:t>
            </a:r>
          </a:p>
          <a:p>
            <a:pPr marL="514184" indent="-514184">
              <a:buFont typeface="+mj-lt"/>
              <a:buAutoNum type="arabicPeriod"/>
            </a:pPr>
            <a:endParaRPr lang="nl-NL" dirty="0"/>
          </a:p>
          <a:p>
            <a:pPr marL="514184" indent="-514184">
              <a:buFont typeface="+mj-lt"/>
              <a:buAutoNum type="arabicPeriod"/>
            </a:pPr>
            <a:endParaRPr lang="nl-NL" dirty="0"/>
          </a:p>
        </p:txBody>
      </p:sp>
      <p:pic>
        <p:nvPicPr>
          <p:cNvPr id="5" name="Graphic 4" descr="Speltactiekboekje met effen opvulling">
            <a:extLst>
              <a:ext uri="{FF2B5EF4-FFF2-40B4-BE49-F238E27FC236}">
                <a16:creationId xmlns:a16="http://schemas.microsoft.com/office/drawing/2014/main" id="{29588F96-51B4-4E93-25BD-86F64929CC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4566" y="431629"/>
            <a:ext cx="1325563" cy="1325563"/>
          </a:xfrm>
          <a:prstGeom prst="rect">
            <a:avLst/>
          </a:prstGeom>
        </p:spPr>
      </p:pic>
    </p:spTree>
    <p:extLst>
      <p:ext uri="{BB962C8B-B14F-4D97-AF65-F5344CB8AC3E}">
        <p14:creationId xmlns:p14="http://schemas.microsoft.com/office/powerpoint/2010/main" val="1345696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8E235-3303-D527-E6ED-51FD4C55D549}"/>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7184B354-69DA-AE55-C1F0-DAC53EBFB65B}"/>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BFEC5C6F-DD13-8F2D-A04B-CCE9EA98F55F}"/>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E80CBD73-4458-1213-9AFC-208AAB88D360}"/>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88C6CACF-1F3B-E92F-59C8-2671C1FB0045}"/>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5940AEAA-A637-FE7A-01F3-BC16257EB298}"/>
              </a:ext>
            </a:extLst>
          </p:cNvPr>
          <p:cNvPicPr>
            <a:picLocks noChangeAspect="1"/>
          </p:cNvPicPr>
          <p:nvPr/>
        </p:nvPicPr>
        <p:blipFill>
          <a:blip r:embed="rId5"/>
          <a:stretch>
            <a:fillRect/>
          </a:stretch>
        </p:blipFill>
        <p:spPr>
          <a:xfrm>
            <a:off x="6372000" y="0"/>
            <a:ext cx="850900" cy="1219200"/>
          </a:xfrm>
          <a:prstGeom prst="rect">
            <a:avLst/>
          </a:prstGeom>
        </p:spPr>
      </p:pic>
      <p:sp>
        <p:nvSpPr>
          <p:cNvPr id="2" name="Titel 1">
            <a:extLst>
              <a:ext uri="{FF2B5EF4-FFF2-40B4-BE49-F238E27FC236}">
                <a16:creationId xmlns:a16="http://schemas.microsoft.com/office/drawing/2014/main" id="{4FCEDCE2-A67D-ECC8-7DD0-D3C345C92E88}"/>
              </a:ext>
            </a:extLst>
          </p:cNvPr>
          <p:cNvSpPr txBox="1">
            <a:spLocks/>
          </p:cNvSpPr>
          <p:nvPr/>
        </p:nvSpPr>
        <p:spPr>
          <a:xfrm>
            <a:off x="3440389" y="2280329"/>
            <a:ext cx="8751611" cy="69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nl-NL" sz="4400" dirty="0">
                <a:solidFill>
                  <a:srgbClr val="9C2E75"/>
                </a:solidFill>
              </a:rPr>
              <a:t>2. Beproeving praktijk</a:t>
            </a:r>
            <a:endParaRPr lang="nl-NL" sz="4400" b="1" dirty="0">
              <a:solidFill>
                <a:srgbClr val="9C2E75"/>
              </a:solidFill>
            </a:endParaRPr>
          </a:p>
        </p:txBody>
      </p:sp>
      <p:sp>
        <p:nvSpPr>
          <p:cNvPr id="4" name="Tekstvak 3">
            <a:extLst>
              <a:ext uri="{FF2B5EF4-FFF2-40B4-BE49-F238E27FC236}">
                <a16:creationId xmlns:a16="http://schemas.microsoft.com/office/drawing/2014/main" id="{DF844854-7DDC-F7FE-FB50-B18191B191E9}"/>
              </a:ext>
            </a:extLst>
          </p:cNvPr>
          <p:cNvSpPr txBox="1"/>
          <p:nvPr/>
        </p:nvSpPr>
        <p:spPr>
          <a:xfrm>
            <a:off x="4994197" y="3127068"/>
            <a:ext cx="6314504" cy="2539157"/>
          </a:xfrm>
          <a:prstGeom prst="rect">
            <a:avLst/>
          </a:prstGeom>
          <a:noFill/>
        </p:spPr>
        <p:txBody>
          <a:bodyPr wrap="square">
            <a:spAutoFit/>
          </a:bodyPr>
          <a:lstStyle/>
          <a:p>
            <a:pPr marL="457051" indent="-457051">
              <a:lnSpc>
                <a:spcPct val="150000"/>
              </a:lnSpc>
              <a:buSzPts val="1000"/>
              <a:buFont typeface="Symbol" panose="05050102010706020507" pitchFamily="18" charset="2"/>
              <a:buChar char=""/>
              <a:tabLst>
                <a:tab pos="609402" algn="l"/>
              </a:tabLst>
            </a:pPr>
            <a:r>
              <a:rPr lang="nl-NL" sz="1800" kern="0" dirty="0">
                <a:solidFill>
                  <a:srgbClr val="13889C"/>
                </a:solidFill>
                <a:latin typeface="+mj-lt"/>
              </a:rPr>
              <a:t>We onderzoeken op 3 tot 6 locaties (3 voor jeugd en 3 voor volwassenen) de toegang tot zorg en ondersteuning. </a:t>
            </a:r>
          </a:p>
          <a:p>
            <a:pPr marL="457051" indent="-457051">
              <a:lnSpc>
                <a:spcPct val="150000"/>
              </a:lnSpc>
              <a:buSzPts val="1000"/>
              <a:buFont typeface="Symbol" panose="05050102010706020507" pitchFamily="18" charset="2"/>
              <a:buChar char=""/>
              <a:tabLst>
                <a:tab pos="609402" algn="l"/>
              </a:tabLst>
            </a:pPr>
            <a:r>
              <a:rPr lang="nl-NL" sz="1800" kern="0" dirty="0">
                <a:solidFill>
                  <a:srgbClr val="13889C"/>
                </a:solidFill>
                <a:latin typeface="+mj-lt"/>
              </a:rPr>
              <a:t>Per locatie destilleren we drie casussen waarbij we gesprekken voeren met Inwoners en professionals. </a:t>
            </a:r>
          </a:p>
          <a:p>
            <a:pPr marL="457051" indent="-457051">
              <a:lnSpc>
                <a:spcPct val="150000"/>
              </a:lnSpc>
              <a:buSzPts val="1000"/>
              <a:buFont typeface="Symbol" panose="05050102010706020507" pitchFamily="18" charset="2"/>
              <a:buChar char=""/>
              <a:tabLst>
                <a:tab pos="609402" algn="l"/>
              </a:tabLst>
            </a:pPr>
            <a:r>
              <a:rPr lang="nl-NL" sz="1800" kern="0" dirty="0">
                <a:solidFill>
                  <a:srgbClr val="13889C"/>
                </a:solidFill>
                <a:latin typeface="+mj-lt"/>
              </a:rPr>
              <a:t>We voeren ook een dossieronderzoek </a:t>
            </a:r>
            <a:r>
              <a:rPr lang="nl-NL" sz="1800" kern="0" dirty="0">
                <a:latin typeface="+mj-lt"/>
              </a:rPr>
              <a:t>uit</a:t>
            </a:r>
            <a:endParaRPr lang="nl-NL" dirty="0"/>
          </a:p>
        </p:txBody>
      </p:sp>
    </p:spTree>
    <p:extLst>
      <p:ext uri="{BB962C8B-B14F-4D97-AF65-F5344CB8AC3E}">
        <p14:creationId xmlns:p14="http://schemas.microsoft.com/office/powerpoint/2010/main" val="542521524"/>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D071-3816-5BFA-28DB-A4551F2B3CCA}"/>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E1D64027-C61E-A662-E2E0-05B01F8BB4D1}"/>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79A6CE52-0625-6ACF-ED76-8738EA014B53}"/>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3D7F3005-BD0C-C242-AE22-6425EC137EAA}"/>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252E2900-6998-BC94-209A-D1F9BDB84B81}"/>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0913AF75-59F7-D546-F53D-1D2F27790C97}"/>
              </a:ext>
            </a:extLst>
          </p:cNvPr>
          <p:cNvPicPr>
            <a:picLocks noChangeAspect="1"/>
          </p:cNvPicPr>
          <p:nvPr/>
        </p:nvPicPr>
        <p:blipFill>
          <a:blip r:embed="rId5"/>
          <a:stretch>
            <a:fillRect/>
          </a:stretch>
        </p:blipFill>
        <p:spPr>
          <a:xfrm>
            <a:off x="6372000" y="0"/>
            <a:ext cx="850900" cy="1219200"/>
          </a:xfrm>
          <a:prstGeom prst="rect">
            <a:avLst/>
          </a:prstGeom>
        </p:spPr>
      </p:pic>
      <p:sp>
        <p:nvSpPr>
          <p:cNvPr id="2" name="Titel 1">
            <a:extLst>
              <a:ext uri="{FF2B5EF4-FFF2-40B4-BE49-F238E27FC236}">
                <a16:creationId xmlns:a16="http://schemas.microsoft.com/office/drawing/2014/main" id="{12663F1F-93CE-1605-94C9-E7A7699AB70A}"/>
              </a:ext>
            </a:extLst>
          </p:cNvPr>
          <p:cNvSpPr txBox="1">
            <a:spLocks/>
          </p:cNvSpPr>
          <p:nvPr/>
        </p:nvSpPr>
        <p:spPr>
          <a:xfrm>
            <a:off x="3657600" y="1489035"/>
            <a:ext cx="8534400" cy="69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nl-NL" sz="4400" b="1" dirty="0">
                <a:solidFill>
                  <a:srgbClr val="9C2E75"/>
                </a:solidFill>
              </a:rPr>
              <a:t>3. Totaalanalyse</a:t>
            </a:r>
          </a:p>
        </p:txBody>
      </p:sp>
      <p:sp>
        <p:nvSpPr>
          <p:cNvPr id="4" name="Tekstvak 3">
            <a:extLst>
              <a:ext uri="{FF2B5EF4-FFF2-40B4-BE49-F238E27FC236}">
                <a16:creationId xmlns:a16="http://schemas.microsoft.com/office/drawing/2014/main" id="{EA09CEB4-B7C5-3A0E-D3DB-81467F2D40C1}"/>
              </a:ext>
            </a:extLst>
          </p:cNvPr>
          <p:cNvSpPr txBox="1"/>
          <p:nvPr/>
        </p:nvSpPr>
        <p:spPr>
          <a:xfrm>
            <a:off x="4235451" y="2455262"/>
            <a:ext cx="7558443" cy="4228850"/>
          </a:xfrm>
          <a:prstGeom prst="rect">
            <a:avLst/>
          </a:prstGeom>
          <a:noFill/>
        </p:spPr>
        <p:txBody>
          <a:bodyPr wrap="square">
            <a:spAutoFit/>
          </a:bodyPr>
          <a:lstStyle/>
          <a:p>
            <a:pPr marL="457051" indent="-457051">
              <a:lnSpc>
                <a:spcPct val="170000"/>
              </a:lnSpc>
              <a:buSzPts val="1000"/>
              <a:buFont typeface="Symbol" panose="05050102010706020507" pitchFamily="18" charset="2"/>
              <a:buChar char=""/>
              <a:tabLst>
                <a:tab pos="609402" algn="l"/>
              </a:tabLst>
            </a:pPr>
            <a:r>
              <a:rPr lang="nl-NL" kern="0" dirty="0">
                <a:solidFill>
                  <a:srgbClr val="13889C"/>
                </a:solidFill>
              </a:rPr>
              <a:t>We gaan met de locaties en hun </a:t>
            </a:r>
            <a:r>
              <a:rPr lang="nl-NL" b="1" kern="0" dirty="0">
                <a:solidFill>
                  <a:srgbClr val="13889C"/>
                </a:solidFill>
              </a:rPr>
              <a:t>stakeholders in gesprek </a:t>
            </a:r>
            <a:r>
              <a:rPr lang="nl-NL" kern="0" dirty="0">
                <a:solidFill>
                  <a:srgbClr val="13889C"/>
                </a:solidFill>
              </a:rPr>
              <a:t>over de uitkomsten waar sterktes en </a:t>
            </a:r>
            <a:r>
              <a:rPr lang="nl-NL" b="1" kern="0" dirty="0">
                <a:solidFill>
                  <a:srgbClr val="13889C"/>
                </a:solidFill>
              </a:rPr>
              <a:t>verbeterkansen</a:t>
            </a:r>
            <a:r>
              <a:rPr lang="nl-NL" kern="0" dirty="0">
                <a:solidFill>
                  <a:srgbClr val="13889C"/>
                </a:solidFill>
              </a:rPr>
              <a:t> uitkomen. Ze gaan daar lokaal mee aan de slag.</a:t>
            </a:r>
          </a:p>
          <a:p>
            <a:pPr marL="457051" indent="-457051">
              <a:lnSpc>
                <a:spcPct val="170000"/>
              </a:lnSpc>
              <a:buSzPts val="1000"/>
              <a:buFont typeface="Symbol" panose="05050102010706020507" pitchFamily="18" charset="2"/>
              <a:buChar char=""/>
              <a:tabLst>
                <a:tab pos="609402" algn="l"/>
              </a:tabLst>
            </a:pPr>
            <a:r>
              <a:rPr lang="nl-NL" kern="0" dirty="0">
                <a:solidFill>
                  <a:srgbClr val="13889C"/>
                </a:solidFill>
              </a:rPr>
              <a:t>We maken vervolgens een </a:t>
            </a:r>
            <a:r>
              <a:rPr lang="nl-NL" b="1" kern="0" dirty="0">
                <a:solidFill>
                  <a:srgbClr val="13889C"/>
                </a:solidFill>
              </a:rPr>
              <a:t>totale analyse </a:t>
            </a:r>
            <a:r>
              <a:rPr lang="nl-NL" kern="0" dirty="0">
                <a:solidFill>
                  <a:srgbClr val="13889C"/>
                </a:solidFill>
              </a:rPr>
              <a:t>van de </a:t>
            </a:r>
            <a:r>
              <a:rPr lang="nl-NL" b="1" kern="0" dirty="0">
                <a:solidFill>
                  <a:srgbClr val="13889C"/>
                </a:solidFill>
              </a:rPr>
              <a:t>ervaringen uit de praktijk</a:t>
            </a:r>
            <a:r>
              <a:rPr lang="nl-NL" kern="0" dirty="0">
                <a:solidFill>
                  <a:srgbClr val="13889C"/>
                </a:solidFill>
              </a:rPr>
              <a:t> in combinatie met de </a:t>
            </a:r>
            <a:r>
              <a:rPr lang="nl-NL" b="1" kern="0" dirty="0">
                <a:solidFill>
                  <a:srgbClr val="13889C"/>
                </a:solidFill>
              </a:rPr>
              <a:t>deskresearch.</a:t>
            </a:r>
          </a:p>
          <a:p>
            <a:pPr marL="457051" indent="-457051">
              <a:lnSpc>
                <a:spcPct val="170000"/>
              </a:lnSpc>
              <a:buSzPts val="1000"/>
              <a:buFont typeface="Symbol" panose="05050102010706020507" pitchFamily="18" charset="2"/>
              <a:buChar char=""/>
              <a:tabLst>
                <a:tab pos="609402" algn="l"/>
              </a:tabLst>
            </a:pPr>
            <a:r>
              <a:rPr lang="nl-NL" kern="0" dirty="0">
                <a:solidFill>
                  <a:srgbClr val="13889C"/>
                </a:solidFill>
              </a:rPr>
              <a:t>De bevindingen worden besproken aan de juiste gesprekstafels.</a:t>
            </a:r>
          </a:p>
          <a:p>
            <a:pPr marL="457051" indent="-457051">
              <a:lnSpc>
                <a:spcPct val="170000"/>
              </a:lnSpc>
              <a:buSzPts val="1000"/>
              <a:buFont typeface="Symbol" panose="05050102010706020507" pitchFamily="18" charset="2"/>
              <a:buChar char=""/>
              <a:tabLst>
                <a:tab pos="609402" algn="l"/>
              </a:tabLst>
            </a:pPr>
            <a:r>
              <a:rPr lang="nl-NL" kern="0" dirty="0">
                <a:solidFill>
                  <a:srgbClr val="13889C"/>
                </a:solidFill>
              </a:rPr>
              <a:t>We maken producten die de praktijk versterken, </a:t>
            </a:r>
            <a:r>
              <a:rPr lang="nl-NL" b="1" u="sng" kern="0" dirty="0">
                <a:solidFill>
                  <a:srgbClr val="13889C"/>
                </a:solidFill>
              </a:rPr>
              <a:t>met speciale aandacht voor het toekomstperspectief(plan).</a:t>
            </a:r>
          </a:p>
          <a:p>
            <a:pPr marL="457051" indent="-457051">
              <a:lnSpc>
                <a:spcPct val="150000"/>
              </a:lnSpc>
              <a:buSzPts val="1000"/>
              <a:buFont typeface="Symbol" panose="05050102010706020507" pitchFamily="18" charset="2"/>
              <a:buChar char=""/>
              <a:tabLst>
                <a:tab pos="609402" algn="l"/>
              </a:tabLst>
            </a:pPr>
            <a:endParaRPr lang="nl-NL" dirty="0"/>
          </a:p>
        </p:txBody>
      </p:sp>
    </p:spTree>
    <p:extLst>
      <p:ext uri="{BB962C8B-B14F-4D97-AF65-F5344CB8AC3E}">
        <p14:creationId xmlns:p14="http://schemas.microsoft.com/office/powerpoint/2010/main" val="445539326"/>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7CDCB-A1F0-D1B6-94FF-FBEDD41730C1}"/>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89A997BB-62E9-6559-4B52-EEB6EC99FE3D}"/>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4E968D28-D661-2BF1-57D8-DDD15466D2BB}"/>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8B567E32-9109-2806-AE7A-38C2F31FA9A9}"/>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905ACF86-F400-2994-6437-BBC665D8FBA7}"/>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D5EB419B-45FC-11A3-D753-640CFF23F3F1}"/>
              </a:ext>
            </a:extLst>
          </p:cNvPr>
          <p:cNvPicPr>
            <a:picLocks noChangeAspect="1"/>
          </p:cNvPicPr>
          <p:nvPr/>
        </p:nvPicPr>
        <p:blipFill>
          <a:blip r:embed="rId5"/>
          <a:stretch>
            <a:fillRect/>
          </a:stretch>
        </p:blipFill>
        <p:spPr>
          <a:xfrm>
            <a:off x="6372000" y="0"/>
            <a:ext cx="850900" cy="1219200"/>
          </a:xfrm>
          <a:prstGeom prst="rect">
            <a:avLst/>
          </a:prstGeom>
        </p:spPr>
      </p:pic>
      <p:sp>
        <p:nvSpPr>
          <p:cNvPr id="2" name="Titel 1">
            <a:extLst>
              <a:ext uri="{FF2B5EF4-FFF2-40B4-BE49-F238E27FC236}">
                <a16:creationId xmlns:a16="http://schemas.microsoft.com/office/drawing/2014/main" id="{D66E3001-2643-8A6E-71A0-455BE89829DB}"/>
              </a:ext>
            </a:extLst>
          </p:cNvPr>
          <p:cNvSpPr txBox="1">
            <a:spLocks/>
          </p:cNvSpPr>
          <p:nvPr/>
        </p:nvSpPr>
        <p:spPr>
          <a:xfrm>
            <a:off x="3657600" y="1489035"/>
            <a:ext cx="8534400" cy="696392"/>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nl-NL" sz="4400" b="1" dirty="0">
                <a:solidFill>
                  <a:srgbClr val="9C2E75"/>
                </a:solidFill>
              </a:rPr>
              <a:t>4. Bevindingen gemeente – Jeugd</a:t>
            </a:r>
          </a:p>
        </p:txBody>
      </p:sp>
      <p:sp>
        <p:nvSpPr>
          <p:cNvPr id="4" name="Tekstvak 3">
            <a:extLst>
              <a:ext uri="{FF2B5EF4-FFF2-40B4-BE49-F238E27FC236}">
                <a16:creationId xmlns:a16="http://schemas.microsoft.com/office/drawing/2014/main" id="{2061E619-CB66-0C6A-B178-596A003A4C5F}"/>
              </a:ext>
            </a:extLst>
          </p:cNvPr>
          <p:cNvSpPr txBox="1"/>
          <p:nvPr/>
        </p:nvSpPr>
        <p:spPr>
          <a:xfrm>
            <a:off x="4235451" y="2455262"/>
            <a:ext cx="7558443" cy="2345257"/>
          </a:xfrm>
          <a:prstGeom prst="rect">
            <a:avLst/>
          </a:prstGeom>
          <a:noFill/>
        </p:spPr>
        <p:txBody>
          <a:bodyPr wrap="square">
            <a:spAutoFit/>
          </a:bodyPr>
          <a:lstStyle/>
          <a:p>
            <a:pPr marL="457051" indent="-457051">
              <a:lnSpc>
                <a:spcPct val="170000"/>
              </a:lnSpc>
              <a:buSzPts val="1000"/>
              <a:buFont typeface="Symbol" panose="05050102010706020507" pitchFamily="18" charset="2"/>
              <a:buChar char=""/>
              <a:tabLst>
                <a:tab pos="609402" algn="l"/>
              </a:tabLst>
            </a:pPr>
            <a:r>
              <a:rPr lang="nl-NL" b="1" kern="0" dirty="0">
                <a:solidFill>
                  <a:srgbClr val="13889C"/>
                </a:solidFill>
              </a:rPr>
              <a:t>Aangeleerde hulpeloosheid</a:t>
            </a:r>
          </a:p>
          <a:p>
            <a:pPr marL="457051" indent="-457051">
              <a:lnSpc>
                <a:spcPct val="170000"/>
              </a:lnSpc>
              <a:buSzPts val="1000"/>
              <a:buFont typeface="Symbol" panose="05050102010706020507" pitchFamily="18" charset="2"/>
              <a:buChar char=""/>
              <a:tabLst>
                <a:tab pos="609402" algn="l"/>
              </a:tabLst>
            </a:pPr>
            <a:r>
              <a:rPr lang="nl-NL" b="1" kern="0" dirty="0">
                <a:solidFill>
                  <a:srgbClr val="13889C"/>
                </a:solidFill>
              </a:rPr>
              <a:t>Veel wisselende contactpersonen vanuit de gemeente</a:t>
            </a:r>
          </a:p>
          <a:p>
            <a:pPr marL="457051" indent="-457051">
              <a:lnSpc>
                <a:spcPct val="170000"/>
              </a:lnSpc>
              <a:buSzPts val="1000"/>
              <a:buFont typeface="Symbol" panose="05050102010706020507" pitchFamily="18" charset="2"/>
              <a:buChar char=""/>
              <a:tabLst>
                <a:tab pos="609402" algn="l"/>
              </a:tabLst>
            </a:pPr>
            <a:r>
              <a:rPr lang="nl-NL" b="1" kern="0" dirty="0">
                <a:solidFill>
                  <a:srgbClr val="13889C"/>
                </a:solidFill>
              </a:rPr>
              <a:t>Vaak weer je </a:t>
            </a:r>
            <a:r>
              <a:rPr lang="nl-NL" b="1" kern="0">
                <a:solidFill>
                  <a:srgbClr val="13889C"/>
                </a:solidFill>
              </a:rPr>
              <a:t>verhaal vertellen</a:t>
            </a:r>
            <a:endParaRPr lang="nl-NL" b="1" kern="0" dirty="0">
              <a:solidFill>
                <a:srgbClr val="13889C"/>
              </a:solidFill>
            </a:endParaRPr>
          </a:p>
          <a:p>
            <a:pPr marL="457051" indent="-457051">
              <a:lnSpc>
                <a:spcPct val="170000"/>
              </a:lnSpc>
              <a:buSzPts val="1000"/>
              <a:buFont typeface="Symbol" panose="05050102010706020507" pitchFamily="18" charset="2"/>
              <a:buChar char=""/>
              <a:tabLst>
                <a:tab pos="609402" algn="l"/>
              </a:tabLst>
            </a:pPr>
            <a:r>
              <a:rPr lang="nl-NL" b="1" kern="0" dirty="0">
                <a:solidFill>
                  <a:srgbClr val="13889C"/>
                </a:solidFill>
              </a:rPr>
              <a:t> </a:t>
            </a:r>
          </a:p>
          <a:p>
            <a:pPr marL="457051" indent="-457051">
              <a:lnSpc>
                <a:spcPct val="150000"/>
              </a:lnSpc>
              <a:buSzPts val="1000"/>
              <a:buFont typeface="Symbol" panose="05050102010706020507" pitchFamily="18" charset="2"/>
              <a:buChar char=""/>
              <a:tabLst>
                <a:tab pos="609402" algn="l"/>
              </a:tabLst>
            </a:pPr>
            <a:endParaRPr lang="nl-NL" dirty="0"/>
          </a:p>
        </p:txBody>
      </p:sp>
    </p:spTree>
    <p:extLst>
      <p:ext uri="{BB962C8B-B14F-4D97-AF65-F5344CB8AC3E}">
        <p14:creationId xmlns:p14="http://schemas.microsoft.com/office/powerpoint/2010/main" val="189167971"/>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F90FC-1293-1D07-28C3-0ADB4A6CFEFB}"/>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26E8C018-1C9C-DA9C-BDD6-3E4B6DFAFB49}"/>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1B353E59-4C08-4438-2494-DFCE1B1694C9}"/>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C621ABAF-4982-88CF-76BF-5F187FACAD5C}"/>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DEEC4E8F-C4E6-3F41-6633-D3FA050E828A}"/>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730AF30D-3958-68E7-E146-A0D6F4AC39A5}"/>
              </a:ext>
            </a:extLst>
          </p:cNvPr>
          <p:cNvPicPr>
            <a:picLocks noChangeAspect="1"/>
          </p:cNvPicPr>
          <p:nvPr/>
        </p:nvPicPr>
        <p:blipFill>
          <a:blip r:embed="rId5"/>
          <a:stretch>
            <a:fillRect/>
          </a:stretch>
        </p:blipFill>
        <p:spPr>
          <a:xfrm>
            <a:off x="6372000" y="0"/>
            <a:ext cx="850900" cy="1219200"/>
          </a:xfrm>
          <a:prstGeom prst="rect">
            <a:avLst/>
          </a:prstGeom>
        </p:spPr>
      </p:pic>
      <p:sp>
        <p:nvSpPr>
          <p:cNvPr id="2" name="Titel 1">
            <a:extLst>
              <a:ext uri="{FF2B5EF4-FFF2-40B4-BE49-F238E27FC236}">
                <a16:creationId xmlns:a16="http://schemas.microsoft.com/office/drawing/2014/main" id="{D5C694C9-8419-A8F2-CA0C-2E5452CFE790}"/>
              </a:ext>
            </a:extLst>
          </p:cNvPr>
          <p:cNvSpPr txBox="1">
            <a:spLocks/>
          </p:cNvSpPr>
          <p:nvPr/>
        </p:nvSpPr>
        <p:spPr>
          <a:xfrm>
            <a:off x="3657600" y="1489035"/>
            <a:ext cx="8534400" cy="69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nl-NL" sz="4400" b="1" dirty="0">
                <a:solidFill>
                  <a:srgbClr val="9C2E75"/>
                </a:solidFill>
              </a:rPr>
              <a:t>4. Bevindingen gemeente - WMO</a:t>
            </a:r>
          </a:p>
        </p:txBody>
      </p:sp>
      <p:sp>
        <p:nvSpPr>
          <p:cNvPr id="4" name="Tekstvak 3">
            <a:extLst>
              <a:ext uri="{FF2B5EF4-FFF2-40B4-BE49-F238E27FC236}">
                <a16:creationId xmlns:a16="http://schemas.microsoft.com/office/drawing/2014/main" id="{C36FF388-4FF2-F0C1-095C-BD8F3D5A6C7D}"/>
              </a:ext>
            </a:extLst>
          </p:cNvPr>
          <p:cNvSpPr txBox="1"/>
          <p:nvPr/>
        </p:nvSpPr>
        <p:spPr>
          <a:xfrm>
            <a:off x="4235451" y="2455262"/>
            <a:ext cx="7558443" cy="1874359"/>
          </a:xfrm>
          <a:prstGeom prst="rect">
            <a:avLst/>
          </a:prstGeom>
          <a:noFill/>
        </p:spPr>
        <p:txBody>
          <a:bodyPr wrap="square">
            <a:spAutoFit/>
          </a:bodyPr>
          <a:lstStyle/>
          <a:p>
            <a:pPr marL="457051" indent="-457051">
              <a:lnSpc>
                <a:spcPct val="170000"/>
              </a:lnSpc>
              <a:buSzPts val="1000"/>
              <a:buFont typeface="Symbol" panose="05050102010706020507" pitchFamily="18" charset="2"/>
              <a:buChar char=""/>
              <a:tabLst>
                <a:tab pos="609402" algn="l"/>
              </a:tabLst>
            </a:pPr>
            <a:r>
              <a:rPr lang="nl-NL" b="1" kern="0" dirty="0">
                <a:solidFill>
                  <a:srgbClr val="13889C"/>
                </a:solidFill>
              </a:rPr>
              <a:t>Aangeleerde hulpeloosheid</a:t>
            </a:r>
          </a:p>
          <a:p>
            <a:pPr marL="457051" indent="-457051">
              <a:lnSpc>
                <a:spcPct val="170000"/>
              </a:lnSpc>
              <a:buSzPts val="1000"/>
              <a:buFont typeface="Symbol" panose="05050102010706020507" pitchFamily="18" charset="2"/>
              <a:buChar char=""/>
              <a:tabLst>
                <a:tab pos="609402" algn="l"/>
              </a:tabLst>
            </a:pPr>
            <a:r>
              <a:rPr lang="nl-NL" b="1" kern="0" dirty="0">
                <a:solidFill>
                  <a:srgbClr val="13889C"/>
                </a:solidFill>
              </a:rPr>
              <a:t>Veel wisselende contactpersonen vanuit de gemeente</a:t>
            </a:r>
          </a:p>
          <a:p>
            <a:pPr marL="457051" indent="-457051">
              <a:lnSpc>
                <a:spcPct val="170000"/>
              </a:lnSpc>
              <a:buSzPts val="1000"/>
              <a:buFont typeface="Symbol" panose="05050102010706020507" pitchFamily="18" charset="2"/>
              <a:buChar char=""/>
              <a:tabLst>
                <a:tab pos="609402" algn="l"/>
              </a:tabLst>
            </a:pPr>
            <a:r>
              <a:rPr lang="nl-NL" b="1" kern="0" dirty="0">
                <a:solidFill>
                  <a:srgbClr val="13889C"/>
                </a:solidFill>
              </a:rPr>
              <a:t> </a:t>
            </a:r>
          </a:p>
          <a:p>
            <a:pPr marL="457051" indent="-457051">
              <a:lnSpc>
                <a:spcPct val="150000"/>
              </a:lnSpc>
              <a:buSzPts val="1000"/>
              <a:buFont typeface="Symbol" panose="05050102010706020507" pitchFamily="18" charset="2"/>
              <a:buChar char=""/>
              <a:tabLst>
                <a:tab pos="609402" algn="l"/>
              </a:tabLst>
            </a:pPr>
            <a:endParaRPr lang="nl-NL" dirty="0"/>
          </a:p>
        </p:txBody>
      </p:sp>
    </p:spTree>
    <p:extLst>
      <p:ext uri="{BB962C8B-B14F-4D97-AF65-F5344CB8AC3E}">
        <p14:creationId xmlns:p14="http://schemas.microsoft.com/office/powerpoint/2010/main" val="169519618"/>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93F5E-513D-8FA4-8729-9D34E0AE8858}"/>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DDA39304-21AF-F52B-EF78-C31B70DB05B7}"/>
              </a:ext>
            </a:extLst>
          </p:cNvPr>
          <p:cNvPicPr>
            <a:picLocks noChangeAspect="1"/>
          </p:cNvPicPr>
          <p:nvPr/>
        </p:nvPicPr>
        <p:blipFill>
          <a:blip r:embed="rId2"/>
          <a:stretch>
            <a:fillRect/>
          </a:stretch>
        </p:blipFill>
        <p:spPr>
          <a:xfrm rot="16200000">
            <a:off x="-1543331" y="1625600"/>
            <a:ext cx="7006897" cy="3755697"/>
          </a:xfrm>
          <a:prstGeom prst="rect">
            <a:avLst/>
          </a:prstGeom>
        </p:spPr>
      </p:pic>
      <p:sp>
        <p:nvSpPr>
          <p:cNvPr id="2" name="Rechthoek 1">
            <a:extLst>
              <a:ext uri="{FF2B5EF4-FFF2-40B4-BE49-F238E27FC236}">
                <a16:creationId xmlns:a16="http://schemas.microsoft.com/office/drawing/2014/main" id="{CD161B17-8DCA-4BE3-62ED-F2A583BCDBB8}"/>
              </a:ext>
            </a:extLst>
          </p:cNvPr>
          <p:cNvSpPr/>
          <p:nvPr/>
        </p:nvSpPr>
        <p:spPr>
          <a:xfrm>
            <a:off x="1231900" y="0"/>
            <a:ext cx="4254500" cy="47371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b="1" dirty="0">
                <a:solidFill>
                  <a:schemeClr val="tx1"/>
                </a:solidFill>
                <a:latin typeface="Roboto" panose="02000000000000000000" pitchFamily="2" charset="0"/>
                <a:ea typeface="Roboto" panose="02000000000000000000" pitchFamily="2" charset="0"/>
                <a:cs typeface="Roboto" panose="02000000000000000000" pitchFamily="2" charset="0"/>
              </a:rPr>
              <a:t>  </a:t>
            </a:r>
          </a:p>
          <a:p>
            <a:pPr algn="ctr">
              <a:lnSpc>
                <a:spcPct val="150000"/>
              </a:lnSpc>
            </a:pPr>
            <a:r>
              <a:rPr lang="nl-NL" dirty="0"/>
              <a:t>Heb je vragen over ons project of denk je graag actief mee? </a:t>
            </a:r>
          </a:p>
          <a:p>
            <a:pPr algn="ctr">
              <a:lnSpc>
                <a:spcPct val="150000"/>
              </a:lnSpc>
            </a:pPr>
            <a:r>
              <a:rPr lang="nl-NL" dirty="0"/>
              <a:t>Neem gerust contact op, want we staan open voor jouw ideeën en betrokkenheid!</a:t>
            </a:r>
          </a:p>
          <a:p>
            <a:pPr algn="ctr">
              <a:lnSpc>
                <a:spcPct val="150000"/>
              </a:lnSpc>
            </a:pPr>
            <a:endParaRPr lang="nl-NL" dirty="0">
              <a:solidFill>
                <a:schemeClr val="tx1"/>
              </a:solidFill>
              <a:latin typeface="Roboto" panose="02000000000000000000" pitchFamily="2" charset="0"/>
              <a:ea typeface="Roboto" panose="02000000000000000000" pitchFamily="2" charset="0"/>
              <a:cs typeface="Roboto" panose="02000000000000000000" pitchFamily="2" charset="0"/>
            </a:endParaRPr>
          </a:p>
          <a:p>
            <a:pPr lvl="1">
              <a:lnSpc>
                <a:spcPct val="150000"/>
              </a:lnSpc>
            </a:pPr>
            <a:r>
              <a:rPr lang="nl-NL" dirty="0">
                <a:solidFill>
                  <a:schemeClr val="tx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c.verschoore@kenniscentrumlvb.nl</a:t>
            </a:r>
            <a:endParaRPr lang="nl-NL" dirty="0">
              <a:solidFill>
                <a:schemeClr val="tx1"/>
              </a:solidFill>
              <a:latin typeface="Roboto" panose="02000000000000000000" pitchFamily="2" charset="0"/>
              <a:ea typeface="Roboto" panose="02000000000000000000" pitchFamily="2" charset="0"/>
              <a:cs typeface="Roboto" panose="02000000000000000000" pitchFamily="2" charset="0"/>
            </a:endParaRPr>
          </a:p>
          <a:p>
            <a:pPr lvl="1">
              <a:lnSpc>
                <a:spcPct val="150000"/>
              </a:lnSpc>
            </a:pPr>
            <a:r>
              <a:rPr lang="nl-NL" dirty="0">
                <a:solidFill>
                  <a:schemeClr val="tx1"/>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H.Ooms@Nji.nl</a:t>
            </a:r>
            <a:endParaRPr lang="nl-NL" dirty="0">
              <a:solidFill>
                <a:schemeClr val="tx1"/>
              </a:solidFill>
              <a:latin typeface="Roboto" panose="02000000000000000000" pitchFamily="2" charset="0"/>
              <a:ea typeface="Roboto" panose="02000000000000000000" pitchFamily="2" charset="0"/>
              <a:cs typeface="Roboto" panose="02000000000000000000" pitchFamily="2" charset="0"/>
            </a:endParaRPr>
          </a:p>
          <a:p>
            <a:pPr lvl="1">
              <a:lnSpc>
                <a:spcPct val="150000"/>
              </a:lnSpc>
            </a:pPr>
            <a:r>
              <a:rPr lang="nl-NL" dirty="0">
                <a:solidFill>
                  <a:schemeClr val="tx1"/>
                </a:solidFill>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l.julio@kenniscentrumlvb.nl</a:t>
            </a:r>
            <a:endParaRPr lang="nl-NL"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3" name="Afbeelding 12">
            <a:extLst>
              <a:ext uri="{FF2B5EF4-FFF2-40B4-BE49-F238E27FC236}">
                <a16:creationId xmlns:a16="http://schemas.microsoft.com/office/drawing/2014/main" id="{4860C666-6C09-E082-682F-80FE49B20CB2}"/>
              </a:ext>
            </a:extLst>
          </p:cNvPr>
          <p:cNvPicPr>
            <a:picLocks noChangeAspect="1"/>
          </p:cNvPicPr>
          <p:nvPr/>
        </p:nvPicPr>
        <p:blipFill>
          <a:blip r:embed="rId6"/>
          <a:stretch>
            <a:fillRect/>
          </a:stretch>
        </p:blipFill>
        <p:spPr>
          <a:xfrm>
            <a:off x="1800000" y="360000"/>
            <a:ext cx="180000" cy="180000"/>
          </a:xfrm>
          <a:prstGeom prst="rect">
            <a:avLst/>
          </a:prstGeom>
        </p:spPr>
      </p:pic>
      <p:pic>
        <p:nvPicPr>
          <p:cNvPr id="19" name="Afbeelding 18">
            <a:extLst>
              <a:ext uri="{FF2B5EF4-FFF2-40B4-BE49-F238E27FC236}">
                <a16:creationId xmlns:a16="http://schemas.microsoft.com/office/drawing/2014/main" id="{080327E5-12D7-F8B7-6954-4A067FE394F3}"/>
              </a:ext>
            </a:extLst>
          </p:cNvPr>
          <p:cNvPicPr>
            <a:picLocks noChangeAspect="1"/>
          </p:cNvPicPr>
          <p:nvPr/>
        </p:nvPicPr>
        <p:blipFill>
          <a:blip r:embed="rId7"/>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A3EE46F0-42C5-E7F9-B4E1-235ABDD22919}"/>
              </a:ext>
            </a:extLst>
          </p:cNvPr>
          <p:cNvPicPr>
            <a:picLocks noChangeAspect="1"/>
          </p:cNvPicPr>
          <p:nvPr/>
        </p:nvPicPr>
        <p:blipFill>
          <a:blip r:embed="rId8"/>
          <a:stretch>
            <a:fillRect/>
          </a:stretch>
        </p:blipFill>
        <p:spPr>
          <a:xfrm>
            <a:off x="6372000" y="0"/>
            <a:ext cx="850900" cy="1219200"/>
          </a:xfrm>
          <a:prstGeom prst="rect">
            <a:avLst/>
          </a:prstGeom>
        </p:spPr>
      </p:pic>
      <p:pic>
        <p:nvPicPr>
          <p:cNvPr id="7" name="Afbeelding 6">
            <a:extLst>
              <a:ext uri="{FF2B5EF4-FFF2-40B4-BE49-F238E27FC236}">
                <a16:creationId xmlns:a16="http://schemas.microsoft.com/office/drawing/2014/main" id="{41941F32-C0C0-A592-035D-E5503C4E5AA2}"/>
              </a:ext>
            </a:extLst>
          </p:cNvPr>
          <p:cNvPicPr>
            <a:picLocks noChangeAspect="1"/>
          </p:cNvPicPr>
          <p:nvPr/>
        </p:nvPicPr>
        <p:blipFill>
          <a:blip r:embed="rId9"/>
          <a:stretch>
            <a:fillRect/>
          </a:stretch>
        </p:blipFill>
        <p:spPr>
          <a:xfrm>
            <a:off x="7563907" y="913623"/>
            <a:ext cx="3774533" cy="5030753"/>
          </a:xfrm>
          <a:prstGeom prst="rect">
            <a:avLst/>
          </a:prstGeom>
        </p:spPr>
      </p:pic>
    </p:spTree>
    <p:extLst>
      <p:ext uri="{BB962C8B-B14F-4D97-AF65-F5344CB8AC3E}">
        <p14:creationId xmlns:p14="http://schemas.microsoft.com/office/powerpoint/2010/main" val="1696305826"/>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6FAB-0AC8-E810-AD3F-765F0109582B}"/>
            </a:ext>
          </a:extLst>
        </p:cNvPr>
        <p:cNvGrpSpPr/>
        <p:nvPr/>
      </p:nvGrpSpPr>
      <p:grpSpPr>
        <a:xfrm>
          <a:off x="0" y="0"/>
          <a:ext cx="0" cy="0"/>
          <a:chOff x="0" y="0"/>
          <a:chExt cx="0" cy="0"/>
        </a:xfrm>
      </p:grpSpPr>
      <p:sp>
        <p:nvSpPr>
          <p:cNvPr id="31" name="Rechthoek 30">
            <a:extLst>
              <a:ext uri="{FF2B5EF4-FFF2-40B4-BE49-F238E27FC236}">
                <a16:creationId xmlns:a16="http://schemas.microsoft.com/office/drawing/2014/main" id="{E4F5132B-9513-DDF0-D991-8FADFE66EA71}"/>
              </a:ext>
            </a:extLst>
          </p:cNvPr>
          <p:cNvSpPr/>
          <p:nvPr/>
        </p:nvSpPr>
        <p:spPr>
          <a:xfrm>
            <a:off x="1440000" y="0"/>
            <a:ext cx="378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915C1807-0881-6ED1-3F36-31AF0DCC429C}"/>
              </a:ext>
            </a:extLst>
          </p:cNvPr>
          <p:cNvSpPr/>
          <p:nvPr/>
        </p:nvSpPr>
        <p:spPr>
          <a:xfrm>
            <a:off x="3572540" y="-1201"/>
            <a:ext cx="8308760" cy="139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412D9DE3-A695-7D46-FD31-9A83FF4ADBD1}"/>
              </a:ext>
            </a:extLst>
          </p:cNvPr>
          <p:cNvPicPr preferRelativeResize="0">
            <a:picLocks/>
          </p:cNvPicPr>
          <p:nvPr/>
        </p:nvPicPr>
        <p:blipFill>
          <a:blip r:embed="rId3"/>
          <a:stretch>
            <a:fillRect/>
          </a:stretch>
        </p:blipFill>
        <p:spPr>
          <a:xfrm>
            <a:off x="1429301" y="-1201"/>
            <a:ext cx="3780000" cy="2160000"/>
          </a:xfrm>
          <a:prstGeom prst="rect">
            <a:avLst/>
          </a:prstGeom>
          <a:solidFill>
            <a:schemeClr val="bg2"/>
          </a:solidFill>
        </p:spPr>
      </p:pic>
      <p:pic>
        <p:nvPicPr>
          <p:cNvPr id="13" name="Afbeelding 12">
            <a:extLst>
              <a:ext uri="{FF2B5EF4-FFF2-40B4-BE49-F238E27FC236}">
                <a16:creationId xmlns:a16="http://schemas.microsoft.com/office/drawing/2014/main" id="{C2EB1A72-FA2F-A297-0188-7CB34D7605BF}"/>
              </a:ext>
            </a:extLst>
          </p:cNvPr>
          <p:cNvPicPr>
            <a:picLocks noChangeAspect="1"/>
          </p:cNvPicPr>
          <p:nvPr/>
        </p:nvPicPr>
        <p:blipFill>
          <a:blip r:embed="rId4"/>
          <a:stretch>
            <a:fillRect/>
          </a:stretch>
        </p:blipFill>
        <p:spPr>
          <a:xfrm>
            <a:off x="1623600" y="348114"/>
            <a:ext cx="180000" cy="180000"/>
          </a:xfrm>
          <a:prstGeom prst="rect">
            <a:avLst/>
          </a:prstGeom>
        </p:spPr>
      </p:pic>
      <p:sp>
        <p:nvSpPr>
          <p:cNvPr id="16" name="Tekstvak 15">
            <a:extLst>
              <a:ext uri="{FF2B5EF4-FFF2-40B4-BE49-F238E27FC236}">
                <a16:creationId xmlns:a16="http://schemas.microsoft.com/office/drawing/2014/main" id="{7DDD7E44-2EDA-522E-9624-205F40E70005}"/>
              </a:ext>
            </a:extLst>
          </p:cNvPr>
          <p:cNvSpPr txBox="1"/>
          <p:nvPr/>
        </p:nvSpPr>
        <p:spPr>
          <a:xfrm>
            <a:off x="1576802" y="724856"/>
            <a:ext cx="3632499" cy="584775"/>
          </a:xfrm>
          <a:prstGeom prst="rect">
            <a:avLst/>
          </a:prstGeom>
          <a:noFill/>
        </p:spPr>
        <p:txBody>
          <a:bodyPr wrap="square">
            <a:spAutoFit/>
          </a:bodyPr>
          <a:lstStyle/>
          <a:p>
            <a:r>
              <a:rPr lang="nl-NL" sz="3200" b="1" cap="none" dirty="0">
                <a:solidFill>
                  <a:schemeClr val="bg1"/>
                </a:solidFill>
                <a:latin typeface="Roboto" panose="02000000000000000000" pitchFamily="2" charset="0"/>
                <a:ea typeface="Roboto" panose="02000000000000000000" pitchFamily="2" charset="0"/>
                <a:cs typeface="Roboto" panose="02000000000000000000" pitchFamily="2" charset="0"/>
              </a:rPr>
              <a:t>Over de Streep</a:t>
            </a:r>
            <a:endParaRPr lang="nl-NL" sz="3200" cap="none"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9" name="Afbeelding 18">
            <a:extLst>
              <a:ext uri="{FF2B5EF4-FFF2-40B4-BE49-F238E27FC236}">
                <a16:creationId xmlns:a16="http://schemas.microsoft.com/office/drawing/2014/main" id="{C40CA3B4-4817-7B32-6A44-53E9DA541A3D}"/>
              </a:ext>
            </a:extLst>
          </p:cNvPr>
          <p:cNvPicPr>
            <a:picLocks noChangeAspect="1"/>
          </p:cNvPicPr>
          <p:nvPr/>
        </p:nvPicPr>
        <p:blipFill>
          <a:blip r:embed="rId5"/>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1F023B62-6B69-0323-3CFF-963FE7BE89F5}"/>
              </a:ext>
            </a:extLst>
          </p:cNvPr>
          <p:cNvPicPr>
            <a:picLocks noChangeAspect="1"/>
          </p:cNvPicPr>
          <p:nvPr/>
        </p:nvPicPr>
        <p:blipFill>
          <a:blip r:embed="rId6"/>
          <a:stretch>
            <a:fillRect/>
          </a:stretch>
        </p:blipFill>
        <p:spPr>
          <a:xfrm>
            <a:off x="6372000" y="0"/>
            <a:ext cx="850900" cy="1219200"/>
          </a:xfrm>
          <a:prstGeom prst="rect">
            <a:avLst/>
          </a:prstGeom>
        </p:spPr>
      </p:pic>
      <p:pic>
        <p:nvPicPr>
          <p:cNvPr id="22" name="Afbeelding 21">
            <a:extLst>
              <a:ext uri="{FF2B5EF4-FFF2-40B4-BE49-F238E27FC236}">
                <a16:creationId xmlns:a16="http://schemas.microsoft.com/office/drawing/2014/main" id="{965BD7B2-BCA3-301A-5535-3BF18067EC36}"/>
              </a:ext>
            </a:extLst>
          </p:cNvPr>
          <p:cNvPicPr preferRelativeResize="0">
            <a:picLocks/>
          </p:cNvPicPr>
          <p:nvPr/>
        </p:nvPicPr>
        <p:blipFill>
          <a:blip r:embed="rId3">
            <a:alphaModFix amt="10000"/>
          </a:blip>
          <a:stretch>
            <a:fillRect/>
          </a:stretch>
        </p:blipFill>
        <p:spPr>
          <a:xfrm>
            <a:off x="5220000" y="2158799"/>
            <a:ext cx="6972000" cy="3289501"/>
          </a:xfrm>
          <a:prstGeom prst="rect">
            <a:avLst/>
          </a:prstGeom>
          <a:solidFill>
            <a:schemeClr val="accent4"/>
          </a:solidFill>
        </p:spPr>
      </p:pic>
      <p:sp>
        <p:nvSpPr>
          <p:cNvPr id="29" name="Tekstvak 28">
            <a:extLst>
              <a:ext uri="{FF2B5EF4-FFF2-40B4-BE49-F238E27FC236}">
                <a16:creationId xmlns:a16="http://schemas.microsoft.com/office/drawing/2014/main" id="{3278678A-75C3-A6C2-172F-4B82D511F6BB}"/>
              </a:ext>
            </a:extLst>
          </p:cNvPr>
          <p:cNvSpPr txBox="1"/>
          <p:nvPr/>
        </p:nvSpPr>
        <p:spPr>
          <a:xfrm>
            <a:off x="7740000" y="288000"/>
            <a:ext cx="3755314" cy="523220"/>
          </a:xfrm>
          <a:prstGeom prst="rect">
            <a:avLst/>
          </a:prstGeom>
          <a:noFill/>
        </p:spPr>
        <p:txBody>
          <a:bodyPr wrap="square">
            <a:spAutoFit/>
          </a:bodyPr>
          <a:lstStyle/>
          <a:p>
            <a:r>
              <a:rPr lang="nl-NL" sz="1400"/>
              <a:t>Of een groter vak voor informatie die je wilt accentueren</a:t>
            </a:r>
            <a:endParaRPr lang="nl-NL" sz="1400" cap="none">
              <a:latin typeface="Roboto" panose="02000000000000000000" pitchFamily="2" charset="0"/>
              <a:ea typeface="Roboto" panose="02000000000000000000" pitchFamily="2" charset="0"/>
              <a:cs typeface="Roboto" panose="02000000000000000000" pitchFamily="2" charset="0"/>
            </a:endParaRPr>
          </a:p>
        </p:txBody>
      </p:sp>
      <p:sp>
        <p:nvSpPr>
          <p:cNvPr id="3" name="Tekstvak 2">
            <a:extLst>
              <a:ext uri="{FF2B5EF4-FFF2-40B4-BE49-F238E27FC236}">
                <a16:creationId xmlns:a16="http://schemas.microsoft.com/office/drawing/2014/main" id="{0B2F571C-8408-0CDC-C06F-4FFC4EC4C5A6}"/>
              </a:ext>
            </a:extLst>
          </p:cNvPr>
          <p:cNvSpPr txBox="1"/>
          <p:nvPr/>
        </p:nvSpPr>
        <p:spPr>
          <a:xfrm>
            <a:off x="7055000" y="3429000"/>
            <a:ext cx="3302000" cy="666849"/>
          </a:xfrm>
          <a:prstGeom prst="rect">
            <a:avLst/>
          </a:prstGeom>
          <a:noFill/>
        </p:spPr>
        <p:txBody>
          <a:bodyPr wrap="square">
            <a:spAutoFit/>
          </a:bodyPr>
          <a:lstStyle/>
          <a:p>
            <a:pPr lvl="0">
              <a:lnSpc>
                <a:spcPct val="150000"/>
              </a:lnSpc>
            </a:pPr>
            <a:r>
              <a:rPr lang="nl-NL" sz="2800" dirty="0">
                <a:solidFill>
                  <a:schemeClr val="accent2"/>
                </a:solidFill>
                <a:latin typeface="Roboto" panose="02000000000000000000" pitchFamily="2" charset="0"/>
                <a:ea typeface="Roboto" panose="02000000000000000000" pitchFamily="2" charset="0"/>
                <a:cs typeface="Roboto" panose="02000000000000000000" pitchFamily="2" charset="0"/>
              </a:rPr>
              <a:t>Leonie &amp; Benjamin</a:t>
            </a:r>
          </a:p>
        </p:txBody>
      </p:sp>
    </p:spTree>
    <p:extLst>
      <p:ext uri="{BB962C8B-B14F-4D97-AF65-F5344CB8AC3E}">
        <p14:creationId xmlns:p14="http://schemas.microsoft.com/office/powerpoint/2010/main" val="1883403735"/>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1AF9-8FEB-56FE-4807-69A2CB892E1C}"/>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1619485A-F725-65EE-9506-2B7FD87E5A00}"/>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BC82491A-2818-B063-5576-95A28316D770}"/>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3BB2D5F9-FC15-FDF1-220B-B7DD10B2E63E}"/>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B54ED3CD-D830-617D-FA27-86E8EE5BAF97}"/>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A4AE83AE-7755-87F4-59F9-56FCAB7A51B7}"/>
              </a:ext>
            </a:extLst>
          </p:cNvPr>
          <p:cNvPicPr>
            <a:picLocks noChangeAspect="1"/>
          </p:cNvPicPr>
          <p:nvPr/>
        </p:nvPicPr>
        <p:blipFill>
          <a:blip r:embed="rId5"/>
          <a:stretch>
            <a:fillRect/>
          </a:stretch>
        </p:blipFill>
        <p:spPr>
          <a:xfrm>
            <a:off x="6372000" y="0"/>
            <a:ext cx="850900" cy="1219200"/>
          </a:xfrm>
          <a:prstGeom prst="rect">
            <a:avLst/>
          </a:prstGeom>
        </p:spPr>
      </p:pic>
      <p:sp>
        <p:nvSpPr>
          <p:cNvPr id="4" name="Tekstvak 3">
            <a:extLst>
              <a:ext uri="{FF2B5EF4-FFF2-40B4-BE49-F238E27FC236}">
                <a16:creationId xmlns:a16="http://schemas.microsoft.com/office/drawing/2014/main" id="{82EBE7C3-CE00-8F24-9C8C-F2974BADC6CA}"/>
              </a:ext>
            </a:extLst>
          </p:cNvPr>
          <p:cNvSpPr txBox="1"/>
          <p:nvPr/>
        </p:nvSpPr>
        <p:spPr>
          <a:xfrm>
            <a:off x="4622801" y="2613332"/>
            <a:ext cx="7259144" cy="2646878"/>
          </a:xfrm>
          <a:prstGeom prst="rect">
            <a:avLst/>
          </a:prstGeom>
          <a:noFill/>
        </p:spPr>
        <p:txBody>
          <a:bodyPr wrap="square" rtlCol="0">
            <a:spAutoFit/>
          </a:bodyPr>
          <a:lstStyle/>
          <a:p>
            <a:pPr algn="ctr">
              <a:spcBef>
                <a:spcPts val="1000"/>
              </a:spcBef>
              <a:tabLst>
                <a:tab pos="457200" algn="l"/>
              </a:tabLst>
            </a:pPr>
            <a:r>
              <a:rPr lang="nl-NL" sz="4400" dirty="0">
                <a:solidFill>
                  <a:srgbClr val="13889C"/>
                </a:solidFill>
                <a:latin typeface="Roboto" panose="02000000000000000000" pitchFamily="2" charset="0"/>
                <a:ea typeface="Roboto" panose="02000000000000000000" pitchFamily="2" charset="0"/>
                <a:cs typeface="Roboto" panose="02000000000000000000" pitchFamily="2" charset="0"/>
              </a:rPr>
              <a:t>Ik wist als tiener goed wat ik later wilde worden. </a:t>
            </a:r>
          </a:p>
          <a:p>
            <a:pPr>
              <a:lnSpc>
                <a:spcPct val="150000"/>
              </a:lnSpc>
            </a:pPr>
            <a:endParaRPr lang="nl-NL" sz="2000" dirty="0">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nl-NL" sz="2000" dirty="0">
                <a:latin typeface="Roboto" panose="02000000000000000000" pitchFamily="2" charset="0"/>
                <a:ea typeface="Roboto" panose="02000000000000000000" pitchFamily="2" charset="0"/>
                <a:cs typeface="Roboto" panose="02000000000000000000" pitchFamily="2" charset="0"/>
              </a:rPr>
              <a:t>Of stuur een bericht via LinkedIn</a:t>
            </a:r>
          </a:p>
          <a:p>
            <a:endParaRPr lang="nl-NL" dirty="0"/>
          </a:p>
        </p:txBody>
      </p:sp>
    </p:spTree>
    <p:extLst>
      <p:ext uri="{BB962C8B-B14F-4D97-AF65-F5344CB8AC3E}">
        <p14:creationId xmlns:p14="http://schemas.microsoft.com/office/powerpoint/2010/main" val="3844175063"/>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E89ED-69E4-69BA-8CDE-DB51782A06E4}"/>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9AAA4431-968F-781D-2F4E-8EAC3E4CE477}"/>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2B43672A-6101-0D03-9890-61C79B4B5BC8}"/>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4EC4C20E-ABD2-5ECB-6D71-BBEA8C76BDB6}"/>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8944DEC8-2CF1-06F1-6EFD-61FD183AA9BF}"/>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8A5D8A73-BA2E-6950-9979-AE4984FC83AC}"/>
              </a:ext>
            </a:extLst>
          </p:cNvPr>
          <p:cNvPicPr>
            <a:picLocks noChangeAspect="1"/>
          </p:cNvPicPr>
          <p:nvPr/>
        </p:nvPicPr>
        <p:blipFill>
          <a:blip r:embed="rId5"/>
          <a:stretch>
            <a:fillRect/>
          </a:stretch>
        </p:blipFill>
        <p:spPr>
          <a:xfrm>
            <a:off x="6372000" y="0"/>
            <a:ext cx="850900" cy="1219200"/>
          </a:xfrm>
          <a:prstGeom prst="rect">
            <a:avLst/>
          </a:prstGeom>
        </p:spPr>
      </p:pic>
      <p:sp>
        <p:nvSpPr>
          <p:cNvPr id="4" name="Tekstvak 3">
            <a:extLst>
              <a:ext uri="{FF2B5EF4-FFF2-40B4-BE49-F238E27FC236}">
                <a16:creationId xmlns:a16="http://schemas.microsoft.com/office/drawing/2014/main" id="{B6214B2F-8033-0B63-D249-715918E308B9}"/>
              </a:ext>
            </a:extLst>
          </p:cNvPr>
          <p:cNvSpPr txBox="1"/>
          <p:nvPr/>
        </p:nvSpPr>
        <p:spPr>
          <a:xfrm>
            <a:off x="4622801" y="1902132"/>
            <a:ext cx="7259144" cy="3754874"/>
          </a:xfrm>
          <a:prstGeom prst="rect">
            <a:avLst/>
          </a:prstGeom>
          <a:noFill/>
        </p:spPr>
        <p:txBody>
          <a:bodyPr wrap="square" rtlCol="0">
            <a:spAutoFit/>
          </a:bodyPr>
          <a:lstStyle/>
          <a:p>
            <a:pPr algn="ctr">
              <a:spcBef>
                <a:spcPts val="1000"/>
              </a:spcBef>
              <a:tabLst>
                <a:tab pos="457200" algn="l"/>
              </a:tabLst>
            </a:pPr>
            <a:r>
              <a:rPr lang="nl-NL" sz="4400" dirty="0">
                <a:solidFill>
                  <a:srgbClr val="13889C"/>
                </a:solidFill>
                <a:latin typeface="Roboto" panose="02000000000000000000" pitchFamily="2" charset="0"/>
                <a:ea typeface="Roboto" panose="02000000000000000000" pitchFamily="2" charset="0"/>
                <a:cs typeface="Roboto" panose="02000000000000000000" pitchFamily="2" charset="0"/>
              </a:rPr>
              <a:t>Ik kreeg hulp van mijn ouders/verzorgers bij het regelen van praktische zaken (zoals geld, brieven, afspraken). </a:t>
            </a:r>
          </a:p>
          <a:p>
            <a:endParaRPr lang="nl-NL" dirty="0"/>
          </a:p>
        </p:txBody>
      </p:sp>
    </p:spTree>
    <p:extLst>
      <p:ext uri="{BB962C8B-B14F-4D97-AF65-F5344CB8AC3E}">
        <p14:creationId xmlns:p14="http://schemas.microsoft.com/office/powerpoint/2010/main" val="4201032027"/>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F78F-0ECB-8476-31BA-93DB67D4C6F4}"/>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8B39FB16-7C3B-4D37-792C-C2B1F06CEDCE}"/>
              </a:ext>
            </a:extLst>
          </p:cNvPr>
          <p:cNvSpPr/>
          <p:nvPr/>
        </p:nvSpPr>
        <p:spPr>
          <a:xfrm>
            <a:off x="6338807" y="-5967"/>
            <a:ext cx="884818" cy="1220400"/>
          </a:xfrm>
          <a:prstGeom prst="rect">
            <a:avLst/>
          </a:prstGeom>
          <a:solidFill>
            <a:schemeClr val="bg1"/>
          </a:solid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06A97C66-5A61-A18A-097A-F2FC88760560}"/>
              </a:ext>
            </a:extLst>
          </p:cNvPr>
          <p:cNvPicPr>
            <a:picLocks noChangeAspect="1"/>
          </p:cNvPicPr>
          <p:nvPr/>
        </p:nvPicPr>
        <p:blipFill>
          <a:blip r:embed="rId2"/>
          <a:stretch>
            <a:fillRect/>
          </a:stretch>
        </p:blipFill>
        <p:spPr>
          <a:xfrm>
            <a:off x="1085594" y="371335"/>
            <a:ext cx="180000" cy="180000"/>
          </a:xfrm>
          <a:prstGeom prst="rect">
            <a:avLst/>
          </a:prstGeom>
        </p:spPr>
      </p:pic>
      <p:pic>
        <p:nvPicPr>
          <p:cNvPr id="14" name="Afbeelding 13">
            <a:extLst>
              <a:ext uri="{FF2B5EF4-FFF2-40B4-BE49-F238E27FC236}">
                <a16:creationId xmlns:a16="http://schemas.microsoft.com/office/drawing/2014/main" id="{D0495B3E-0E15-AC4F-29D4-4B6A50106908}"/>
              </a:ext>
            </a:extLst>
          </p:cNvPr>
          <p:cNvPicPr>
            <a:picLocks noChangeAspect="1"/>
          </p:cNvPicPr>
          <p:nvPr/>
        </p:nvPicPr>
        <p:blipFill>
          <a:blip r:embed="rId3"/>
          <a:stretch>
            <a:fillRect/>
          </a:stretch>
        </p:blipFill>
        <p:spPr>
          <a:xfrm rot="10800000">
            <a:off x="11700000" y="6327527"/>
            <a:ext cx="181945" cy="181945"/>
          </a:xfrm>
          <a:prstGeom prst="rect">
            <a:avLst/>
          </a:prstGeom>
        </p:spPr>
      </p:pic>
      <p:pic>
        <p:nvPicPr>
          <p:cNvPr id="36" name="Afbeelding 35">
            <a:extLst>
              <a:ext uri="{FF2B5EF4-FFF2-40B4-BE49-F238E27FC236}">
                <a16:creationId xmlns:a16="http://schemas.microsoft.com/office/drawing/2014/main" id="{527E0EE5-1419-4D3D-0B53-75919ADD6AAC}"/>
              </a:ext>
            </a:extLst>
          </p:cNvPr>
          <p:cNvPicPr>
            <a:picLocks noChangeAspect="1"/>
          </p:cNvPicPr>
          <p:nvPr/>
        </p:nvPicPr>
        <p:blipFill>
          <a:blip r:embed="rId4"/>
          <a:stretch>
            <a:fillRect/>
          </a:stretch>
        </p:blipFill>
        <p:spPr>
          <a:xfrm>
            <a:off x="6372000" y="0"/>
            <a:ext cx="850900" cy="1219200"/>
          </a:xfrm>
          <a:prstGeom prst="rect">
            <a:avLst/>
          </a:prstGeom>
        </p:spPr>
      </p:pic>
      <p:sp>
        <p:nvSpPr>
          <p:cNvPr id="39" name="Ondertitel 2">
            <a:extLst>
              <a:ext uri="{FF2B5EF4-FFF2-40B4-BE49-F238E27FC236}">
                <a16:creationId xmlns:a16="http://schemas.microsoft.com/office/drawing/2014/main" id="{78BC1701-4D60-2A23-E8EE-417562D1673C}"/>
              </a:ext>
            </a:extLst>
          </p:cNvPr>
          <p:cNvSpPr>
            <a:spLocks noGrp="1"/>
          </p:cNvSpPr>
          <p:nvPr>
            <p:ph type="subTitle" idx="1"/>
          </p:nvPr>
        </p:nvSpPr>
        <p:spPr>
          <a:xfrm>
            <a:off x="6372000" y="1893422"/>
            <a:ext cx="5724750" cy="950275"/>
          </a:xfrm>
        </p:spPr>
        <p:txBody>
          <a:bodyPr>
            <a:noAutofit/>
          </a:bodyPr>
          <a:lstStyle/>
          <a:p>
            <a:pPr marL="285750" lvl="0" indent="-285750" algn="l">
              <a:lnSpc>
                <a:spcPct val="100000"/>
              </a:lnSpc>
              <a:buFont typeface="Arial" panose="020B0604020202020204" pitchFamily="34" charset="0"/>
              <a:buChar char="•"/>
            </a:pPr>
            <a:r>
              <a:rPr lang="nl-NL" sz="1800" dirty="0">
                <a:solidFill>
                  <a:schemeClr val="accent2"/>
                </a:solidFill>
                <a:latin typeface="Roboto" panose="02000000000000000000" pitchFamily="2" charset="0"/>
                <a:ea typeface="Roboto" panose="02000000000000000000" pitchFamily="2" charset="0"/>
                <a:cs typeface="Roboto" panose="02000000000000000000" pitchFamily="2" charset="0"/>
              </a:rPr>
              <a:t>Lorena Julio, Junior Projectmedewerker</a:t>
            </a:r>
          </a:p>
          <a:p>
            <a:pPr marL="285750" lvl="0" indent="-285750" algn="l">
              <a:lnSpc>
                <a:spcPct val="100000"/>
              </a:lnSpc>
              <a:buFont typeface="Arial" panose="020B0604020202020204" pitchFamily="34" charset="0"/>
              <a:buChar char="•"/>
            </a:pPr>
            <a:r>
              <a:rPr lang="nl-NL" sz="1800" dirty="0">
                <a:solidFill>
                  <a:schemeClr val="accent2"/>
                </a:solidFill>
                <a:latin typeface="Roboto" panose="02000000000000000000" pitchFamily="2" charset="0"/>
                <a:ea typeface="Roboto" panose="02000000000000000000" pitchFamily="2" charset="0"/>
                <a:cs typeface="Roboto" panose="02000000000000000000" pitchFamily="2" charset="0"/>
              </a:rPr>
              <a:t>Femke van de Lustgraaf, Projectleider</a:t>
            </a:r>
          </a:p>
          <a:p>
            <a:pPr marL="285750" lvl="0" indent="-285750" algn="l">
              <a:lnSpc>
                <a:spcPct val="100000"/>
              </a:lnSpc>
              <a:buFont typeface="Arial" panose="020B0604020202020204" pitchFamily="34" charset="0"/>
              <a:buChar char="•"/>
            </a:pPr>
            <a:r>
              <a:rPr lang="nl-NL" sz="1800" dirty="0">
                <a:solidFill>
                  <a:schemeClr val="accent2"/>
                </a:solidFill>
                <a:latin typeface="Roboto" panose="02000000000000000000" pitchFamily="2" charset="0"/>
                <a:ea typeface="Roboto" panose="02000000000000000000" pitchFamily="2" charset="0"/>
                <a:cs typeface="Roboto" panose="02000000000000000000" pitchFamily="2" charset="0"/>
              </a:rPr>
              <a:t>Camilla Verschoore, Antropoloog</a:t>
            </a:r>
          </a:p>
          <a:p>
            <a:pPr marL="285750" lvl="0" indent="-285750" algn="l">
              <a:lnSpc>
                <a:spcPct val="100000"/>
              </a:lnSpc>
              <a:buFont typeface="Arial" panose="020B0604020202020204" pitchFamily="34" charset="0"/>
              <a:buChar char="•"/>
            </a:pPr>
            <a:endParaRPr lang="nl-NL" sz="1800"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sp>
        <p:nvSpPr>
          <p:cNvPr id="22" name="Ondertitel 2">
            <a:extLst>
              <a:ext uri="{FF2B5EF4-FFF2-40B4-BE49-F238E27FC236}">
                <a16:creationId xmlns:a16="http://schemas.microsoft.com/office/drawing/2014/main" id="{17CD2070-C388-0F32-5F5F-347F433CB554}"/>
              </a:ext>
            </a:extLst>
          </p:cNvPr>
          <p:cNvSpPr txBox="1">
            <a:spLocks/>
          </p:cNvSpPr>
          <p:nvPr/>
        </p:nvSpPr>
        <p:spPr>
          <a:xfrm>
            <a:off x="6300000" y="3270730"/>
            <a:ext cx="5036400" cy="6859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nl-NL" sz="1800" dirty="0">
              <a:solidFill>
                <a:schemeClr val="accent2"/>
              </a:solidFill>
              <a:latin typeface="+mj-lt"/>
            </a:endParaRPr>
          </a:p>
        </p:txBody>
      </p:sp>
      <p:sp>
        <p:nvSpPr>
          <p:cNvPr id="7" name="Tekstvak 6">
            <a:extLst>
              <a:ext uri="{FF2B5EF4-FFF2-40B4-BE49-F238E27FC236}">
                <a16:creationId xmlns:a16="http://schemas.microsoft.com/office/drawing/2014/main" id="{6755580B-7D35-F03D-93F1-1AEE2456F95D}"/>
              </a:ext>
            </a:extLst>
          </p:cNvPr>
          <p:cNvSpPr txBox="1"/>
          <p:nvPr/>
        </p:nvSpPr>
        <p:spPr>
          <a:xfrm>
            <a:off x="450668" y="3419757"/>
            <a:ext cx="3863386" cy="615553"/>
          </a:xfrm>
          <a:prstGeom prst="rect">
            <a:avLst/>
          </a:prstGeom>
          <a:noFill/>
        </p:spPr>
        <p:txBody>
          <a:bodyPr wrap="square">
            <a:spAutoFit/>
          </a:bodyPr>
          <a:lstStyle/>
          <a:p>
            <a:pPr algn="ctr"/>
            <a:r>
              <a:rPr lang="nl-NL" sz="3400" dirty="0">
                <a:solidFill>
                  <a:schemeClr val="accent1"/>
                </a:solidFill>
                <a:latin typeface="Roboto" panose="02000000000000000000" pitchFamily="2" charset="0"/>
                <a:ea typeface="Roboto" panose="02000000000000000000" pitchFamily="2" charset="0"/>
                <a:cs typeface="Roboto" panose="02000000000000000000" pitchFamily="2" charset="0"/>
              </a:rPr>
              <a:t>Voorstellen</a:t>
            </a:r>
          </a:p>
        </p:txBody>
      </p:sp>
      <p:pic>
        <p:nvPicPr>
          <p:cNvPr id="3" name="Afbeelding 2" descr="Afbeelding met patroon, inpakpapier, Kleurrijkheid, stof&#10;&#10;Door AI gegenereerde inhoud is mogelijk onjuist.">
            <a:extLst>
              <a:ext uri="{FF2B5EF4-FFF2-40B4-BE49-F238E27FC236}">
                <a16:creationId xmlns:a16="http://schemas.microsoft.com/office/drawing/2014/main" id="{92142604-930D-ADCA-B3CF-91F377C8D0EF}"/>
              </a:ext>
            </a:extLst>
          </p:cNvPr>
          <p:cNvPicPr>
            <a:picLocks noChangeAspect="1"/>
          </p:cNvPicPr>
          <p:nvPr/>
        </p:nvPicPr>
        <p:blipFill>
          <a:blip r:embed="rId5"/>
          <a:srcRect t="76716"/>
          <a:stretch>
            <a:fillRect/>
          </a:stretch>
        </p:blipFill>
        <p:spPr>
          <a:xfrm rot="10800000">
            <a:off x="450667" y="3806"/>
            <a:ext cx="3832569" cy="2523963"/>
          </a:xfrm>
          <a:prstGeom prst="rect">
            <a:avLst/>
          </a:prstGeom>
        </p:spPr>
      </p:pic>
      <p:pic>
        <p:nvPicPr>
          <p:cNvPr id="4" name="Afbeelding 3" descr="Afbeelding met patroon, inpakpapier, Kleurrijkheid, stof&#10;&#10;Door AI gegenereerde inhoud is mogelijk onjuist.">
            <a:extLst>
              <a:ext uri="{FF2B5EF4-FFF2-40B4-BE49-F238E27FC236}">
                <a16:creationId xmlns:a16="http://schemas.microsoft.com/office/drawing/2014/main" id="{D4C2576A-D9BC-D821-4FA5-6DFFE274A597}"/>
              </a:ext>
            </a:extLst>
          </p:cNvPr>
          <p:cNvPicPr>
            <a:picLocks noChangeAspect="1"/>
          </p:cNvPicPr>
          <p:nvPr/>
        </p:nvPicPr>
        <p:blipFill>
          <a:blip r:embed="rId5"/>
          <a:srcRect b="89578"/>
          <a:stretch>
            <a:fillRect/>
          </a:stretch>
        </p:blipFill>
        <p:spPr>
          <a:xfrm rot="10800000">
            <a:off x="419850" y="5726960"/>
            <a:ext cx="3863386" cy="1138773"/>
          </a:xfrm>
          <a:prstGeom prst="rect">
            <a:avLst/>
          </a:prstGeom>
        </p:spPr>
      </p:pic>
      <p:sp>
        <p:nvSpPr>
          <p:cNvPr id="5" name="Tekstvak 4">
            <a:extLst>
              <a:ext uri="{FF2B5EF4-FFF2-40B4-BE49-F238E27FC236}">
                <a16:creationId xmlns:a16="http://schemas.microsoft.com/office/drawing/2014/main" id="{4241ED2A-1027-DA4E-7905-6552134602A0}"/>
              </a:ext>
            </a:extLst>
          </p:cNvPr>
          <p:cNvSpPr txBox="1"/>
          <p:nvPr/>
        </p:nvSpPr>
        <p:spPr>
          <a:xfrm>
            <a:off x="6371999" y="3956717"/>
            <a:ext cx="5509945" cy="1615827"/>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nl-NL" dirty="0">
                <a:solidFill>
                  <a:schemeClr val="accent2"/>
                </a:solidFill>
                <a:latin typeface="Roboto" panose="02000000000000000000" pitchFamily="2" charset="0"/>
                <a:ea typeface="Roboto" panose="02000000000000000000" pitchFamily="2" charset="0"/>
                <a:cs typeface="Roboto" panose="02000000000000000000" pitchFamily="2" charset="0"/>
              </a:rPr>
              <a:t>Leonie, Ervaringsdeskundige</a:t>
            </a:r>
          </a:p>
          <a:p>
            <a:pPr marL="285750" lvl="0" indent="-285750">
              <a:lnSpc>
                <a:spcPct val="150000"/>
              </a:lnSpc>
              <a:buFont typeface="Arial" panose="020B0604020202020204" pitchFamily="34" charset="0"/>
              <a:buChar char="•"/>
            </a:pPr>
            <a:r>
              <a:rPr lang="nl-NL" dirty="0">
                <a:solidFill>
                  <a:schemeClr val="accent2"/>
                </a:solidFill>
                <a:latin typeface="Roboto" panose="02000000000000000000" pitchFamily="2" charset="0"/>
                <a:ea typeface="Roboto" panose="02000000000000000000" pitchFamily="2" charset="0"/>
                <a:cs typeface="Roboto" panose="02000000000000000000" pitchFamily="2" charset="0"/>
              </a:rPr>
              <a:t>Benjamin, Ervaringsdeskundige</a:t>
            </a:r>
          </a:p>
          <a:p>
            <a:pPr marL="285750" lvl="0" indent="-285750">
              <a:lnSpc>
                <a:spcPct val="150000"/>
              </a:lnSpc>
              <a:buFont typeface="Arial" panose="020B0604020202020204" pitchFamily="34" charset="0"/>
              <a:buChar char="•"/>
            </a:pPr>
            <a:r>
              <a:rPr lang="nl-NL" dirty="0">
                <a:solidFill>
                  <a:schemeClr val="accent2"/>
                </a:solidFill>
                <a:latin typeface="Roboto" panose="02000000000000000000" pitchFamily="2" charset="0"/>
                <a:ea typeface="Roboto" panose="02000000000000000000" pitchFamily="2" charset="0"/>
                <a:cs typeface="Roboto" panose="02000000000000000000" pitchFamily="2" charset="0"/>
              </a:rPr>
              <a:t>Gea Bronckhorst, Coach Ervaringsdeskundige </a:t>
            </a:r>
          </a:p>
          <a:p>
            <a:endParaRPr lang="nl-NL" dirty="0"/>
          </a:p>
        </p:txBody>
      </p:sp>
    </p:spTree>
    <p:extLst>
      <p:ext uri="{BB962C8B-B14F-4D97-AF65-F5344CB8AC3E}">
        <p14:creationId xmlns:p14="http://schemas.microsoft.com/office/powerpoint/2010/main" val="35099750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1000"/>
                                        <p:tgtEl>
                                          <p:spTgt spid="39">
                                            <p:txEl>
                                              <p:pRg st="0" end="0"/>
                                            </p:txEl>
                                          </p:spTgt>
                                        </p:tgtEl>
                                      </p:cBhvr>
                                    </p:animEffect>
                                    <p:anim calcmode="lin" valueType="num">
                                      <p:cBhvr>
                                        <p:cTn id="8"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xEl>
                                              <p:pRg st="1" end="1"/>
                                            </p:txEl>
                                          </p:spTgt>
                                        </p:tgtEl>
                                        <p:attrNameLst>
                                          <p:attrName>style.visibility</p:attrName>
                                        </p:attrNameLst>
                                      </p:cBhvr>
                                      <p:to>
                                        <p:strVal val="visible"/>
                                      </p:to>
                                    </p:set>
                                    <p:animEffect transition="in" filter="fade">
                                      <p:cBhvr>
                                        <p:cTn id="12" dur="1000"/>
                                        <p:tgtEl>
                                          <p:spTgt spid="39">
                                            <p:txEl>
                                              <p:pRg st="1" end="1"/>
                                            </p:txEl>
                                          </p:spTgt>
                                        </p:tgtEl>
                                      </p:cBhvr>
                                    </p:animEffect>
                                    <p:anim calcmode="lin" valueType="num">
                                      <p:cBhvr>
                                        <p:cTn id="13" dur="1000" fill="hold"/>
                                        <p:tgtEl>
                                          <p:spTgt spid="3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xEl>
                                              <p:pRg st="2" end="2"/>
                                            </p:txEl>
                                          </p:spTgt>
                                        </p:tgtEl>
                                        <p:attrNameLst>
                                          <p:attrName>style.visibility</p:attrName>
                                        </p:attrNameLst>
                                      </p:cBhvr>
                                      <p:to>
                                        <p:strVal val="visible"/>
                                      </p:to>
                                    </p:set>
                                    <p:animEffect transition="in" filter="fade">
                                      <p:cBhvr>
                                        <p:cTn id="17" dur="1000"/>
                                        <p:tgtEl>
                                          <p:spTgt spid="39">
                                            <p:txEl>
                                              <p:pRg st="2" end="2"/>
                                            </p:txEl>
                                          </p:spTgt>
                                        </p:tgtEl>
                                      </p:cBhvr>
                                    </p:animEffect>
                                    <p:anim calcmode="lin" valueType="num">
                                      <p:cBhvr>
                                        <p:cTn id="18" dur="1000" fill="hold"/>
                                        <p:tgtEl>
                                          <p:spTgt spid="3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BDDAA-95EC-6104-93D4-C9DDEDA6E37D}"/>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02B74A85-4A9B-98D1-514F-F350A3B0BE55}"/>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00078033-8FE3-8556-199E-381F3757D9A4}"/>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0BC1460C-5911-929E-C405-1B7D47AB4E16}"/>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541C7248-D0DB-C218-2714-FEB6C2257394}"/>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51EB9783-30A7-1B23-8BAE-3A61FC5430A7}"/>
              </a:ext>
            </a:extLst>
          </p:cNvPr>
          <p:cNvPicPr>
            <a:picLocks noChangeAspect="1"/>
          </p:cNvPicPr>
          <p:nvPr/>
        </p:nvPicPr>
        <p:blipFill>
          <a:blip r:embed="rId5"/>
          <a:stretch>
            <a:fillRect/>
          </a:stretch>
        </p:blipFill>
        <p:spPr>
          <a:xfrm>
            <a:off x="6372000" y="0"/>
            <a:ext cx="850900" cy="1219200"/>
          </a:xfrm>
          <a:prstGeom prst="rect">
            <a:avLst/>
          </a:prstGeom>
        </p:spPr>
      </p:pic>
      <p:sp>
        <p:nvSpPr>
          <p:cNvPr id="4" name="Tekstvak 3">
            <a:extLst>
              <a:ext uri="{FF2B5EF4-FFF2-40B4-BE49-F238E27FC236}">
                <a16:creationId xmlns:a16="http://schemas.microsoft.com/office/drawing/2014/main" id="{1C562403-3C9E-6EB1-F2B9-D8F15B15C6A3}"/>
              </a:ext>
            </a:extLst>
          </p:cNvPr>
          <p:cNvSpPr txBox="1"/>
          <p:nvPr/>
        </p:nvSpPr>
        <p:spPr>
          <a:xfrm>
            <a:off x="4622801" y="2829232"/>
            <a:ext cx="7259144" cy="1446550"/>
          </a:xfrm>
          <a:prstGeom prst="rect">
            <a:avLst/>
          </a:prstGeom>
          <a:noFill/>
        </p:spPr>
        <p:txBody>
          <a:bodyPr wrap="square" rtlCol="0">
            <a:spAutoFit/>
          </a:bodyPr>
          <a:lstStyle/>
          <a:p>
            <a:pPr algn="ctr">
              <a:spcBef>
                <a:spcPts val="1000"/>
              </a:spcBef>
              <a:tabLst>
                <a:tab pos="457200" algn="l"/>
              </a:tabLst>
            </a:pPr>
            <a:r>
              <a:rPr lang="nl-NL" sz="4400" dirty="0">
                <a:solidFill>
                  <a:srgbClr val="13889C"/>
                </a:solidFill>
                <a:latin typeface="Roboto" panose="02000000000000000000" pitchFamily="2" charset="0"/>
                <a:ea typeface="Roboto" panose="02000000000000000000" pitchFamily="2" charset="0"/>
                <a:cs typeface="Roboto" panose="02000000000000000000" pitchFamily="2" charset="0"/>
              </a:rPr>
              <a:t>Ik heb een opleiding mogen/kunnen doen </a:t>
            </a:r>
            <a:endParaRPr lang="nl-NL" dirty="0"/>
          </a:p>
        </p:txBody>
      </p:sp>
    </p:spTree>
    <p:extLst>
      <p:ext uri="{BB962C8B-B14F-4D97-AF65-F5344CB8AC3E}">
        <p14:creationId xmlns:p14="http://schemas.microsoft.com/office/powerpoint/2010/main" val="3222620550"/>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B5821-0E14-3343-AB7E-A098EE5A3A1B}"/>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599930D7-249A-A5C5-5D95-B4EC6C27B15B}"/>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DECA13DD-D178-C72A-584D-839B45F6DF6B}"/>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28087540-CBA5-4DCC-602B-732689C8D460}"/>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137879FA-5BB2-955E-443A-0A1B2D6C0688}"/>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DF42B15A-663A-FED6-6857-074BD90EC081}"/>
              </a:ext>
            </a:extLst>
          </p:cNvPr>
          <p:cNvPicPr>
            <a:picLocks noChangeAspect="1"/>
          </p:cNvPicPr>
          <p:nvPr/>
        </p:nvPicPr>
        <p:blipFill>
          <a:blip r:embed="rId5"/>
          <a:stretch>
            <a:fillRect/>
          </a:stretch>
        </p:blipFill>
        <p:spPr>
          <a:xfrm>
            <a:off x="6372000" y="0"/>
            <a:ext cx="850900" cy="1219200"/>
          </a:xfrm>
          <a:prstGeom prst="rect">
            <a:avLst/>
          </a:prstGeom>
        </p:spPr>
      </p:pic>
      <p:sp>
        <p:nvSpPr>
          <p:cNvPr id="4" name="Tekstvak 3">
            <a:extLst>
              <a:ext uri="{FF2B5EF4-FFF2-40B4-BE49-F238E27FC236}">
                <a16:creationId xmlns:a16="http://schemas.microsoft.com/office/drawing/2014/main" id="{C5B6AE7D-580E-BA25-0244-2B45EC8CFDCE}"/>
              </a:ext>
            </a:extLst>
          </p:cNvPr>
          <p:cNvSpPr txBox="1"/>
          <p:nvPr/>
        </p:nvSpPr>
        <p:spPr>
          <a:xfrm>
            <a:off x="4622801" y="2829232"/>
            <a:ext cx="7259144" cy="1446550"/>
          </a:xfrm>
          <a:prstGeom prst="rect">
            <a:avLst/>
          </a:prstGeom>
          <a:noFill/>
        </p:spPr>
        <p:txBody>
          <a:bodyPr wrap="square" rtlCol="0">
            <a:spAutoFit/>
          </a:bodyPr>
          <a:lstStyle/>
          <a:p>
            <a:pPr algn="ctr">
              <a:spcBef>
                <a:spcPts val="1000"/>
              </a:spcBef>
              <a:tabLst>
                <a:tab pos="457200" algn="l"/>
              </a:tabLst>
            </a:pPr>
            <a:r>
              <a:rPr lang="nl-NL" sz="4400" dirty="0">
                <a:solidFill>
                  <a:srgbClr val="13889C"/>
                </a:solidFill>
                <a:latin typeface="Roboto" panose="02000000000000000000" pitchFamily="2" charset="0"/>
                <a:ea typeface="Roboto" panose="02000000000000000000" pitchFamily="2" charset="0"/>
                <a:cs typeface="Roboto" panose="02000000000000000000" pitchFamily="2" charset="0"/>
              </a:rPr>
              <a:t>Ik heb een kinderwens (al dan niet gehad)</a:t>
            </a:r>
            <a:endParaRPr lang="nl-NL" dirty="0"/>
          </a:p>
        </p:txBody>
      </p:sp>
    </p:spTree>
    <p:extLst>
      <p:ext uri="{BB962C8B-B14F-4D97-AF65-F5344CB8AC3E}">
        <p14:creationId xmlns:p14="http://schemas.microsoft.com/office/powerpoint/2010/main" val="2223707089"/>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BAC85-8755-B3FD-F2AA-87AA9D6C9A21}"/>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07EC4093-5CE3-4EB8-9608-6FBA899F208B}"/>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D06883E5-B25A-AB5E-3897-1BD932B3B3B2}"/>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97C602CB-82BB-C49E-F2C9-C26952F2251D}"/>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F93814E6-915C-8F88-4E67-026E0A69435B}"/>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0949C3CC-C8E1-5D82-AF77-A040E016D223}"/>
              </a:ext>
            </a:extLst>
          </p:cNvPr>
          <p:cNvPicPr>
            <a:picLocks noChangeAspect="1"/>
          </p:cNvPicPr>
          <p:nvPr/>
        </p:nvPicPr>
        <p:blipFill>
          <a:blip r:embed="rId5"/>
          <a:stretch>
            <a:fillRect/>
          </a:stretch>
        </p:blipFill>
        <p:spPr>
          <a:xfrm>
            <a:off x="6372000" y="0"/>
            <a:ext cx="850900" cy="1219200"/>
          </a:xfrm>
          <a:prstGeom prst="rect">
            <a:avLst/>
          </a:prstGeom>
        </p:spPr>
      </p:pic>
      <p:sp>
        <p:nvSpPr>
          <p:cNvPr id="4" name="Tekstvak 3">
            <a:extLst>
              <a:ext uri="{FF2B5EF4-FFF2-40B4-BE49-F238E27FC236}">
                <a16:creationId xmlns:a16="http://schemas.microsoft.com/office/drawing/2014/main" id="{32ADA46B-79F1-24F1-B4FA-4912A976C134}"/>
              </a:ext>
            </a:extLst>
          </p:cNvPr>
          <p:cNvSpPr txBox="1"/>
          <p:nvPr/>
        </p:nvSpPr>
        <p:spPr>
          <a:xfrm>
            <a:off x="4440856" y="2441620"/>
            <a:ext cx="7259144" cy="2123658"/>
          </a:xfrm>
          <a:prstGeom prst="rect">
            <a:avLst/>
          </a:prstGeom>
          <a:noFill/>
        </p:spPr>
        <p:txBody>
          <a:bodyPr wrap="square" rtlCol="0">
            <a:spAutoFit/>
          </a:bodyPr>
          <a:lstStyle/>
          <a:p>
            <a:pPr algn="ctr">
              <a:spcBef>
                <a:spcPts val="1000"/>
              </a:spcBef>
              <a:tabLst>
                <a:tab pos="457200" algn="l"/>
              </a:tabLst>
            </a:pPr>
            <a:r>
              <a:rPr lang="nl-NL" sz="4400" dirty="0">
                <a:solidFill>
                  <a:srgbClr val="13889C"/>
                </a:solidFill>
                <a:latin typeface="Roboto" panose="02000000000000000000" pitchFamily="2" charset="0"/>
                <a:ea typeface="Roboto" panose="02000000000000000000" pitchFamily="2" charset="0"/>
                <a:cs typeface="Roboto" panose="02000000000000000000" pitchFamily="2" charset="0"/>
              </a:rPr>
              <a:t>Ik was er op mijn 18e klaar voor om zelfstandig beslissingen te nemen. </a:t>
            </a:r>
            <a:endParaRPr lang="nl-NL" dirty="0"/>
          </a:p>
        </p:txBody>
      </p:sp>
    </p:spTree>
    <p:extLst>
      <p:ext uri="{BB962C8B-B14F-4D97-AF65-F5344CB8AC3E}">
        <p14:creationId xmlns:p14="http://schemas.microsoft.com/office/powerpoint/2010/main" val="2861107796"/>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0357E-B349-DCAF-0743-468AE342E616}"/>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42DE28D2-0A8D-9E6D-7355-CF5184106D5B}"/>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25594124-7564-EEDE-63B6-03C02959628C}"/>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93AA5B3B-1FD9-C26D-B5AB-6C2426DA33CD}"/>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55B1118C-9FEC-ECF9-FD4D-F29169C7A358}"/>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ABFE18E0-453C-1C79-89A0-C58CD69FCEDE}"/>
              </a:ext>
            </a:extLst>
          </p:cNvPr>
          <p:cNvPicPr>
            <a:picLocks noChangeAspect="1"/>
          </p:cNvPicPr>
          <p:nvPr/>
        </p:nvPicPr>
        <p:blipFill>
          <a:blip r:embed="rId5"/>
          <a:stretch>
            <a:fillRect/>
          </a:stretch>
        </p:blipFill>
        <p:spPr>
          <a:xfrm>
            <a:off x="6372000" y="0"/>
            <a:ext cx="850900" cy="1219200"/>
          </a:xfrm>
          <a:prstGeom prst="rect">
            <a:avLst/>
          </a:prstGeom>
        </p:spPr>
      </p:pic>
      <p:sp>
        <p:nvSpPr>
          <p:cNvPr id="4" name="Tekstvak 3">
            <a:extLst>
              <a:ext uri="{FF2B5EF4-FFF2-40B4-BE49-F238E27FC236}">
                <a16:creationId xmlns:a16="http://schemas.microsoft.com/office/drawing/2014/main" id="{E877A8E0-5339-D0C7-AE23-CE9DEC684B6C}"/>
              </a:ext>
            </a:extLst>
          </p:cNvPr>
          <p:cNvSpPr txBox="1"/>
          <p:nvPr/>
        </p:nvSpPr>
        <p:spPr>
          <a:xfrm>
            <a:off x="4440856" y="2441620"/>
            <a:ext cx="7259144" cy="2123658"/>
          </a:xfrm>
          <a:prstGeom prst="rect">
            <a:avLst/>
          </a:prstGeom>
          <a:noFill/>
        </p:spPr>
        <p:txBody>
          <a:bodyPr wrap="square" rtlCol="0">
            <a:spAutoFit/>
          </a:bodyPr>
          <a:lstStyle/>
          <a:p>
            <a:pPr algn="ctr">
              <a:spcBef>
                <a:spcPts val="1000"/>
              </a:spcBef>
              <a:tabLst>
                <a:tab pos="457200" algn="l"/>
              </a:tabLst>
            </a:pPr>
            <a:r>
              <a:rPr lang="nl-NL" sz="4400" dirty="0">
                <a:solidFill>
                  <a:srgbClr val="13889C"/>
                </a:solidFill>
                <a:latin typeface="Roboto" panose="02000000000000000000" pitchFamily="2" charset="0"/>
                <a:ea typeface="Roboto" panose="02000000000000000000" pitchFamily="2" charset="0"/>
                <a:cs typeface="Roboto" panose="02000000000000000000" pitchFamily="2" charset="0"/>
              </a:rPr>
              <a:t>Toen ik 18 werd en ik mocht gaan stemmen, ben ik dat gaan doen</a:t>
            </a:r>
            <a:endParaRPr lang="nl-NL" dirty="0"/>
          </a:p>
        </p:txBody>
      </p:sp>
    </p:spTree>
    <p:extLst>
      <p:ext uri="{BB962C8B-B14F-4D97-AF65-F5344CB8AC3E}">
        <p14:creationId xmlns:p14="http://schemas.microsoft.com/office/powerpoint/2010/main" val="3836392945"/>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07BF3-469E-D88C-3725-203EFD883172}"/>
            </a:ext>
          </a:extLst>
        </p:cNvPr>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836F32D8-4CBE-0B7A-3469-541C3C3035A6}"/>
              </a:ext>
            </a:extLst>
          </p:cNvPr>
          <p:cNvPicPr>
            <a:picLocks noChangeAspect="1"/>
          </p:cNvPicPr>
          <p:nvPr/>
        </p:nvPicPr>
        <p:blipFill>
          <a:blip r:embed="rId2"/>
          <a:stretch>
            <a:fillRect/>
          </a:stretch>
        </p:blipFill>
        <p:spPr>
          <a:xfrm rot="16200000">
            <a:off x="-1543331" y="1625600"/>
            <a:ext cx="7006897" cy="3755697"/>
          </a:xfrm>
          <a:prstGeom prst="rect">
            <a:avLst/>
          </a:prstGeom>
        </p:spPr>
      </p:pic>
      <p:pic>
        <p:nvPicPr>
          <p:cNvPr id="13" name="Afbeelding 12">
            <a:extLst>
              <a:ext uri="{FF2B5EF4-FFF2-40B4-BE49-F238E27FC236}">
                <a16:creationId xmlns:a16="http://schemas.microsoft.com/office/drawing/2014/main" id="{322060F4-5A21-21A2-2088-32F8D6F3B436}"/>
              </a:ext>
            </a:extLst>
          </p:cNvPr>
          <p:cNvPicPr>
            <a:picLocks noChangeAspect="1"/>
          </p:cNvPicPr>
          <p:nvPr/>
        </p:nvPicPr>
        <p:blipFill>
          <a:blip r:embed="rId3"/>
          <a:stretch>
            <a:fillRect/>
          </a:stretch>
        </p:blipFill>
        <p:spPr>
          <a:xfrm>
            <a:off x="1800000" y="360000"/>
            <a:ext cx="180000" cy="180000"/>
          </a:xfrm>
          <a:prstGeom prst="rect">
            <a:avLst/>
          </a:prstGeom>
        </p:spPr>
      </p:pic>
      <p:sp>
        <p:nvSpPr>
          <p:cNvPr id="16" name="Tekstvak 15">
            <a:extLst>
              <a:ext uri="{FF2B5EF4-FFF2-40B4-BE49-F238E27FC236}">
                <a16:creationId xmlns:a16="http://schemas.microsoft.com/office/drawing/2014/main" id="{9999F360-E6E7-6B61-991D-C9807041F6F4}"/>
              </a:ext>
            </a:extLst>
          </p:cNvPr>
          <p:cNvSpPr txBox="1"/>
          <p:nvPr/>
        </p:nvSpPr>
        <p:spPr>
          <a:xfrm>
            <a:off x="1980001" y="540000"/>
            <a:ext cx="2255450" cy="1200329"/>
          </a:xfrm>
          <a:prstGeom prst="rect">
            <a:avLst/>
          </a:prstGeom>
          <a:noFill/>
        </p:spPr>
        <p:txBody>
          <a:bodyPr wrap="square">
            <a:spAutoFit/>
          </a:bodyPr>
          <a:lstStyle/>
          <a:p>
            <a:pPr rtl="0"/>
            <a:r>
              <a:rPr lang="nl-NL" cap="none" dirty="0">
                <a:solidFill>
                  <a:schemeClr val="bg1"/>
                </a:solidFill>
                <a:latin typeface="Roboto" panose="02000000000000000000" pitchFamily="2" charset="0"/>
                <a:ea typeface="Roboto" panose="02000000000000000000" pitchFamily="2" charset="0"/>
              </a:rPr>
              <a:t>Een slide voor b.v. contactinformatie , </a:t>
            </a:r>
          </a:p>
          <a:p>
            <a:pPr rtl="0"/>
            <a:r>
              <a:rPr lang="nl-NL" cap="none" dirty="0">
                <a:solidFill>
                  <a:schemeClr val="bg1"/>
                </a:solidFill>
                <a:latin typeface="Roboto" panose="02000000000000000000" pitchFamily="2" charset="0"/>
                <a:ea typeface="Roboto" panose="02000000000000000000" pitchFamily="2" charset="0"/>
              </a:rPr>
              <a:t>een conclusie of vraag.</a:t>
            </a:r>
          </a:p>
        </p:txBody>
      </p:sp>
      <p:pic>
        <p:nvPicPr>
          <p:cNvPr id="19" name="Afbeelding 18">
            <a:extLst>
              <a:ext uri="{FF2B5EF4-FFF2-40B4-BE49-F238E27FC236}">
                <a16:creationId xmlns:a16="http://schemas.microsoft.com/office/drawing/2014/main" id="{B0C366DD-3DDE-FC0F-A82B-F82926DEDBCE}"/>
              </a:ext>
            </a:extLst>
          </p:cNvPr>
          <p:cNvPicPr>
            <a:picLocks noChangeAspect="1"/>
          </p:cNvPicPr>
          <p:nvPr/>
        </p:nvPicPr>
        <p:blipFill>
          <a:blip r:embed="rId4"/>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050ED591-D566-CAC4-7651-B57631F1A2BE}"/>
              </a:ext>
            </a:extLst>
          </p:cNvPr>
          <p:cNvPicPr>
            <a:picLocks noChangeAspect="1"/>
          </p:cNvPicPr>
          <p:nvPr/>
        </p:nvPicPr>
        <p:blipFill>
          <a:blip r:embed="rId5"/>
          <a:stretch>
            <a:fillRect/>
          </a:stretch>
        </p:blipFill>
        <p:spPr>
          <a:xfrm>
            <a:off x="6372000" y="0"/>
            <a:ext cx="850900" cy="1219200"/>
          </a:xfrm>
          <a:prstGeom prst="rect">
            <a:avLst/>
          </a:prstGeom>
        </p:spPr>
      </p:pic>
      <p:sp>
        <p:nvSpPr>
          <p:cNvPr id="4" name="Tekstvak 3">
            <a:extLst>
              <a:ext uri="{FF2B5EF4-FFF2-40B4-BE49-F238E27FC236}">
                <a16:creationId xmlns:a16="http://schemas.microsoft.com/office/drawing/2014/main" id="{1E866D78-85A8-DCAA-1167-9CE3EFC3BD1F}"/>
              </a:ext>
            </a:extLst>
          </p:cNvPr>
          <p:cNvSpPr txBox="1"/>
          <p:nvPr/>
        </p:nvSpPr>
        <p:spPr>
          <a:xfrm>
            <a:off x="4440856" y="2441620"/>
            <a:ext cx="7259144" cy="2123658"/>
          </a:xfrm>
          <a:prstGeom prst="rect">
            <a:avLst/>
          </a:prstGeom>
          <a:noFill/>
        </p:spPr>
        <p:txBody>
          <a:bodyPr wrap="square" rtlCol="0">
            <a:spAutoFit/>
          </a:bodyPr>
          <a:lstStyle/>
          <a:p>
            <a:pPr algn="ctr">
              <a:spcBef>
                <a:spcPts val="1000"/>
              </a:spcBef>
              <a:tabLst>
                <a:tab pos="457200" algn="l"/>
              </a:tabLst>
            </a:pPr>
            <a:r>
              <a:rPr lang="nl-NL" sz="4400" dirty="0">
                <a:solidFill>
                  <a:srgbClr val="13889C"/>
                </a:solidFill>
                <a:latin typeface="Roboto" panose="02000000000000000000" pitchFamily="2" charset="0"/>
                <a:ea typeface="Roboto" panose="02000000000000000000" pitchFamily="2" charset="0"/>
                <a:cs typeface="Roboto" panose="02000000000000000000" pitchFamily="2" charset="0"/>
              </a:rPr>
              <a:t>Als ik nu terugkijk, zou ik sommige dingen graag anders hebben aangepakt</a:t>
            </a:r>
            <a:endParaRPr lang="nl-NL" dirty="0"/>
          </a:p>
        </p:txBody>
      </p:sp>
    </p:spTree>
    <p:extLst>
      <p:ext uri="{BB962C8B-B14F-4D97-AF65-F5344CB8AC3E}">
        <p14:creationId xmlns:p14="http://schemas.microsoft.com/office/powerpoint/2010/main" val="177765252"/>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6B6BC-3A53-5DB6-EDCF-721CFA8BD15D}"/>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B696CA81-1454-5352-0D70-E7BFCDD565FA}"/>
              </a:ext>
            </a:extLst>
          </p:cNvPr>
          <p:cNvSpPr/>
          <p:nvPr/>
        </p:nvSpPr>
        <p:spPr>
          <a:xfrm>
            <a:off x="6338807" y="-5967"/>
            <a:ext cx="884818" cy="1220400"/>
          </a:xfrm>
          <a:prstGeom prst="rect">
            <a:avLst/>
          </a:prstGeom>
          <a:solidFill>
            <a:schemeClr val="bg1"/>
          </a:solid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1F8C3281-9B44-D59E-0192-AFF755761ADD}"/>
              </a:ext>
            </a:extLst>
          </p:cNvPr>
          <p:cNvPicPr>
            <a:picLocks noChangeAspect="1"/>
          </p:cNvPicPr>
          <p:nvPr/>
        </p:nvPicPr>
        <p:blipFill>
          <a:blip r:embed="rId2"/>
          <a:stretch>
            <a:fillRect/>
          </a:stretch>
        </p:blipFill>
        <p:spPr>
          <a:xfrm>
            <a:off x="1085594" y="371335"/>
            <a:ext cx="180000" cy="180000"/>
          </a:xfrm>
          <a:prstGeom prst="rect">
            <a:avLst/>
          </a:prstGeom>
        </p:spPr>
      </p:pic>
      <p:pic>
        <p:nvPicPr>
          <p:cNvPr id="14" name="Afbeelding 13">
            <a:extLst>
              <a:ext uri="{FF2B5EF4-FFF2-40B4-BE49-F238E27FC236}">
                <a16:creationId xmlns:a16="http://schemas.microsoft.com/office/drawing/2014/main" id="{04DA679C-64B9-5544-06E1-19A85BD52A8B}"/>
              </a:ext>
            </a:extLst>
          </p:cNvPr>
          <p:cNvPicPr>
            <a:picLocks noChangeAspect="1"/>
          </p:cNvPicPr>
          <p:nvPr/>
        </p:nvPicPr>
        <p:blipFill>
          <a:blip r:embed="rId3"/>
          <a:stretch>
            <a:fillRect/>
          </a:stretch>
        </p:blipFill>
        <p:spPr>
          <a:xfrm rot="10800000">
            <a:off x="11700000" y="6327527"/>
            <a:ext cx="181945" cy="181945"/>
          </a:xfrm>
          <a:prstGeom prst="rect">
            <a:avLst/>
          </a:prstGeom>
        </p:spPr>
      </p:pic>
      <p:sp>
        <p:nvSpPr>
          <p:cNvPr id="7" name="Tekstvak 6">
            <a:extLst>
              <a:ext uri="{FF2B5EF4-FFF2-40B4-BE49-F238E27FC236}">
                <a16:creationId xmlns:a16="http://schemas.microsoft.com/office/drawing/2014/main" id="{FE9E55AB-7BE2-31A9-66E1-0B609779034F}"/>
              </a:ext>
            </a:extLst>
          </p:cNvPr>
          <p:cNvSpPr txBox="1"/>
          <p:nvPr/>
        </p:nvSpPr>
        <p:spPr>
          <a:xfrm>
            <a:off x="5692048" y="2971433"/>
            <a:ext cx="4264752" cy="830997"/>
          </a:xfrm>
          <a:prstGeom prst="rect">
            <a:avLst/>
          </a:prstGeom>
          <a:noFill/>
        </p:spPr>
        <p:txBody>
          <a:bodyPr wrap="square">
            <a:spAutoFit/>
          </a:bodyPr>
          <a:lstStyle/>
          <a:p>
            <a:r>
              <a:rPr lang="nl-NL" sz="4800" dirty="0">
                <a:solidFill>
                  <a:schemeClr val="accent1"/>
                </a:solidFill>
                <a:latin typeface="Roboto" panose="02000000000000000000" pitchFamily="2" charset="0"/>
                <a:ea typeface="Roboto" panose="02000000000000000000" pitchFamily="2" charset="0"/>
                <a:cs typeface="Roboto" panose="02000000000000000000" pitchFamily="2" charset="0"/>
              </a:rPr>
              <a:t>Vragen?</a:t>
            </a:r>
          </a:p>
        </p:txBody>
      </p:sp>
      <p:pic>
        <p:nvPicPr>
          <p:cNvPr id="5" name="Afbeelding 4" descr="Afbeelding met patroon, inpakpapier, Kleurrijkheid, stof&#10;&#10;Door AI gegenereerde inhoud is mogelijk onjuist.">
            <a:extLst>
              <a:ext uri="{FF2B5EF4-FFF2-40B4-BE49-F238E27FC236}">
                <a16:creationId xmlns:a16="http://schemas.microsoft.com/office/drawing/2014/main" id="{C125E586-2062-A12F-DFD1-05D6862FD412}"/>
              </a:ext>
            </a:extLst>
          </p:cNvPr>
          <p:cNvPicPr>
            <a:picLocks noChangeAspect="1"/>
          </p:cNvPicPr>
          <p:nvPr/>
        </p:nvPicPr>
        <p:blipFill>
          <a:blip r:embed="rId4"/>
          <a:stretch>
            <a:fillRect/>
          </a:stretch>
        </p:blipFill>
        <p:spPr>
          <a:xfrm rot="10800000">
            <a:off x="1084869" y="-5967"/>
            <a:ext cx="2549900" cy="7211870"/>
          </a:xfrm>
          <a:prstGeom prst="rect">
            <a:avLst/>
          </a:prstGeom>
        </p:spPr>
      </p:pic>
      <p:pic>
        <p:nvPicPr>
          <p:cNvPr id="6" name="Graphic 5">
            <a:extLst>
              <a:ext uri="{FF2B5EF4-FFF2-40B4-BE49-F238E27FC236}">
                <a16:creationId xmlns:a16="http://schemas.microsoft.com/office/drawing/2014/main" id="{77066EA4-9B26-F293-C85D-0065C503F7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8101" y="251445"/>
            <a:ext cx="1982539" cy="1856885"/>
          </a:xfrm>
          <a:prstGeom prst="rect">
            <a:avLst/>
          </a:prstGeom>
        </p:spPr>
      </p:pic>
    </p:spTree>
    <p:extLst>
      <p:ext uri="{BB962C8B-B14F-4D97-AF65-F5344CB8AC3E}">
        <p14:creationId xmlns:p14="http://schemas.microsoft.com/office/powerpoint/2010/main" val="1646154309"/>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atroon, kunst, stof&#10;&#10;Door AI gegenereerde inhoud is mogelijk onjuist.">
            <a:extLst>
              <a:ext uri="{FF2B5EF4-FFF2-40B4-BE49-F238E27FC236}">
                <a16:creationId xmlns:a16="http://schemas.microsoft.com/office/drawing/2014/main" id="{D89F6E82-0FC8-B090-E4EA-84BAD3EE68AE}"/>
              </a:ext>
            </a:extLst>
          </p:cNvPr>
          <p:cNvPicPr>
            <a:picLocks noChangeAspect="1"/>
          </p:cNvPicPr>
          <p:nvPr/>
        </p:nvPicPr>
        <p:blipFill>
          <a:blip r:embed="rId2"/>
          <a:stretch>
            <a:fillRect/>
          </a:stretch>
        </p:blipFill>
        <p:spPr>
          <a:xfrm rot="16200000">
            <a:off x="-1543331" y="1625600"/>
            <a:ext cx="7006897" cy="3755697"/>
          </a:xfrm>
          <a:prstGeom prst="rect">
            <a:avLst/>
          </a:prstGeom>
        </p:spPr>
      </p:pic>
      <p:sp>
        <p:nvSpPr>
          <p:cNvPr id="2" name="Rechthoek 1">
            <a:extLst>
              <a:ext uri="{FF2B5EF4-FFF2-40B4-BE49-F238E27FC236}">
                <a16:creationId xmlns:a16="http://schemas.microsoft.com/office/drawing/2014/main" id="{BA6C2604-006B-C118-E795-C90A3E23F5A4}"/>
              </a:ext>
            </a:extLst>
          </p:cNvPr>
          <p:cNvSpPr/>
          <p:nvPr/>
        </p:nvSpPr>
        <p:spPr>
          <a:xfrm>
            <a:off x="1231900" y="0"/>
            <a:ext cx="4254500" cy="47371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nl-NL" b="1" dirty="0">
                <a:solidFill>
                  <a:schemeClr val="tx1"/>
                </a:solidFill>
                <a:latin typeface="Roboto" panose="02000000000000000000" pitchFamily="2" charset="0"/>
                <a:ea typeface="Roboto" panose="02000000000000000000" pitchFamily="2" charset="0"/>
                <a:cs typeface="Roboto" panose="02000000000000000000" pitchFamily="2" charset="0"/>
              </a:rPr>
              <a:t>Nog vragen? Neem gerust nog contact met ons op:</a:t>
            </a:r>
            <a:endParaRPr lang="nl-NL" b="1" dirty="0">
              <a:solidFill>
                <a:schemeClr val="tx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endParaRPr>
          </a:p>
          <a:p>
            <a:pPr>
              <a:lnSpc>
                <a:spcPct val="150000"/>
              </a:lnSpc>
            </a:pPr>
            <a:endParaRPr lang="nl-NL" dirty="0">
              <a:solidFill>
                <a:schemeClr val="tx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endParaRPr>
          </a:p>
          <a:p>
            <a:pPr>
              <a:lnSpc>
                <a:spcPct val="150000"/>
              </a:lnSpc>
            </a:pPr>
            <a:r>
              <a:rPr lang="nl-NL" dirty="0">
                <a:solidFill>
                  <a:schemeClr val="tx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f.vandelustgraaf@kenniscentrumlvb.nl</a:t>
            </a:r>
            <a:endParaRPr lang="nl-NL"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nl-NL" dirty="0">
                <a:solidFill>
                  <a:schemeClr val="tx1"/>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c.verschoore@kenniscentrumlvb.nl</a:t>
            </a:r>
            <a:endParaRPr lang="nl-NL"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nl-NL" dirty="0">
                <a:solidFill>
                  <a:schemeClr val="tx1"/>
                </a:solidFill>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l.julio@kenniscentrumlvb.nl</a:t>
            </a:r>
            <a:endParaRPr lang="nl-NL"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3" name="Afbeelding 12">
            <a:extLst>
              <a:ext uri="{FF2B5EF4-FFF2-40B4-BE49-F238E27FC236}">
                <a16:creationId xmlns:a16="http://schemas.microsoft.com/office/drawing/2014/main" id="{879C352B-81BB-D44D-9766-9079E8150381}"/>
              </a:ext>
            </a:extLst>
          </p:cNvPr>
          <p:cNvPicPr>
            <a:picLocks noChangeAspect="1"/>
          </p:cNvPicPr>
          <p:nvPr/>
        </p:nvPicPr>
        <p:blipFill>
          <a:blip r:embed="rId6"/>
          <a:stretch>
            <a:fillRect/>
          </a:stretch>
        </p:blipFill>
        <p:spPr>
          <a:xfrm>
            <a:off x="1800000" y="360000"/>
            <a:ext cx="180000" cy="180000"/>
          </a:xfrm>
          <a:prstGeom prst="rect">
            <a:avLst/>
          </a:prstGeom>
        </p:spPr>
      </p:pic>
      <p:pic>
        <p:nvPicPr>
          <p:cNvPr id="19" name="Afbeelding 18">
            <a:extLst>
              <a:ext uri="{FF2B5EF4-FFF2-40B4-BE49-F238E27FC236}">
                <a16:creationId xmlns:a16="http://schemas.microsoft.com/office/drawing/2014/main" id="{5ADC84CC-A9EC-144A-A80F-22D99CF30673}"/>
              </a:ext>
            </a:extLst>
          </p:cNvPr>
          <p:cNvPicPr>
            <a:picLocks noChangeAspect="1"/>
          </p:cNvPicPr>
          <p:nvPr/>
        </p:nvPicPr>
        <p:blipFill>
          <a:blip r:embed="rId7"/>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49A85766-EE5C-8B48-A342-A2F1DF09595D}"/>
              </a:ext>
            </a:extLst>
          </p:cNvPr>
          <p:cNvPicPr>
            <a:picLocks noChangeAspect="1"/>
          </p:cNvPicPr>
          <p:nvPr/>
        </p:nvPicPr>
        <p:blipFill>
          <a:blip r:embed="rId8"/>
          <a:stretch>
            <a:fillRect/>
          </a:stretch>
        </p:blipFill>
        <p:spPr>
          <a:xfrm>
            <a:off x="6372000" y="0"/>
            <a:ext cx="850900" cy="1219200"/>
          </a:xfrm>
          <a:prstGeom prst="rect">
            <a:avLst/>
          </a:prstGeom>
        </p:spPr>
      </p:pic>
      <p:pic>
        <p:nvPicPr>
          <p:cNvPr id="7" name="Afbeelding 6">
            <a:extLst>
              <a:ext uri="{FF2B5EF4-FFF2-40B4-BE49-F238E27FC236}">
                <a16:creationId xmlns:a16="http://schemas.microsoft.com/office/drawing/2014/main" id="{7C87FC38-04D8-F120-3053-C7878475C9CE}"/>
              </a:ext>
            </a:extLst>
          </p:cNvPr>
          <p:cNvPicPr>
            <a:picLocks noChangeAspect="1"/>
          </p:cNvPicPr>
          <p:nvPr/>
        </p:nvPicPr>
        <p:blipFill>
          <a:blip r:embed="rId9"/>
          <a:stretch>
            <a:fillRect/>
          </a:stretch>
        </p:blipFill>
        <p:spPr>
          <a:xfrm>
            <a:off x="7563907" y="913623"/>
            <a:ext cx="3774533" cy="5030753"/>
          </a:xfrm>
          <a:prstGeom prst="rect">
            <a:avLst/>
          </a:prstGeom>
        </p:spPr>
      </p:pic>
    </p:spTree>
    <p:extLst>
      <p:ext uri="{BB962C8B-B14F-4D97-AF65-F5344CB8AC3E}">
        <p14:creationId xmlns:p14="http://schemas.microsoft.com/office/powerpoint/2010/main" val="1712734251"/>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819C-D106-4561-1244-36AB6BC0C9F7}"/>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4555F8AB-6384-FD1E-FB8C-706127A6A47E}"/>
              </a:ext>
            </a:extLst>
          </p:cNvPr>
          <p:cNvSpPr/>
          <p:nvPr/>
        </p:nvSpPr>
        <p:spPr>
          <a:xfrm>
            <a:off x="6338807" y="-5967"/>
            <a:ext cx="884818" cy="1220400"/>
          </a:xfrm>
          <a:prstGeom prst="rect">
            <a:avLst/>
          </a:prstGeom>
          <a:solidFill>
            <a:schemeClr val="bg1"/>
          </a:solidFill>
          <a:ln w="254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E8984694-7976-3560-DB04-F97FFB51C41A}"/>
              </a:ext>
            </a:extLst>
          </p:cNvPr>
          <p:cNvPicPr>
            <a:picLocks noChangeAspect="1"/>
          </p:cNvPicPr>
          <p:nvPr/>
        </p:nvPicPr>
        <p:blipFill>
          <a:blip r:embed="rId2"/>
          <a:stretch>
            <a:fillRect/>
          </a:stretch>
        </p:blipFill>
        <p:spPr>
          <a:xfrm>
            <a:off x="1085594" y="371335"/>
            <a:ext cx="180000" cy="180000"/>
          </a:xfrm>
          <a:prstGeom prst="rect">
            <a:avLst/>
          </a:prstGeom>
        </p:spPr>
      </p:pic>
      <p:pic>
        <p:nvPicPr>
          <p:cNvPr id="14" name="Afbeelding 13">
            <a:extLst>
              <a:ext uri="{FF2B5EF4-FFF2-40B4-BE49-F238E27FC236}">
                <a16:creationId xmlns:a16="http://schemas.microsoft.com/office/drawing/2014/main" id="{C6FC8C38-1180-B7A9-8F86-9A4803A870CC}"/>
              </a:ext>
            </a:extLst>
          </p:cNvPr>
          <p:cNvPicPr>
            <a:picLocks noChangeAspect="1"/>
          </p:cNvPicPr>
          <p:nvPr/>
        </p:nvPicPr>
        <p:blipFill>
          <a:blip r:embed="rId3"/>
          <a:stretch>
            <a:fillRect/>
          </a:stretch>
        </p:blipFill>
        <p:spPr>
          <a:xfrm rot="10800000">
            <a:off x="11700000" y="6327527"/>
            <a:ext cx="181945" cy="181945"/>
          </a:xfrm>
          <a:prstGeom prst="rect">
            <a:avLst/>
          </a:prstGeom>
        </p:spPr>
      </p:pic>
      <p:pic>
        <p:nvPicPr>
          <p:cNvPr id="36" name="Afbeelding 35">
            <a:extLst>
              <a:ext uri="{FF2B5EF4-FFF2-40B4-BE49-F238E27FC236}">
                <a16:creationId xmlns:a16="http://schemas.microsoft.com/office/drawing/2014/main" id="{C3E8CD12-A8C8-3C11-E7EE-0848BCAD4B23}"/>
              </a:ext>
            </a:extLst>
          </p:cNvPr>
          <p:cNvPicPr>
            <a:picLocks noChangeAspect="1"/>
          </p:cNvPicPr>
          <p:nvPr/>
        </p:nvPicPr>
        <p:blipFill>
          <a:blip r:embed="rId4"/>
          <a:stretch>
            <a:fillRect/>
          </a:stretch>
        </p:blipFill>
        <p:spPr>
          <a:xfrm>
            <a:off x="6372000" y="0"/>
            <a:ext cx="850900" cy="1219200"/>
          </a:xfrm>
          <a:prstGeom prst="rect">
            <a:avLst/>
          </a:prstGeom>
        </p:spPr>
      </p:pic>
      <p:sp>
        <p:nvSpPr>
          <p:cNvPr id="39" name="Ondertitel 2">
            <a:extLst>
              <a:ext uri="{FF2B5EF4-FFF2-40B4-BE49-F238E27FC236}">
                <a16:creationId xmlns:a16="http://schemas.microsoft.com/office/drawing/2014/main" id="{04B99AB7-A641-3043-9CB0-E5694A4160FE}"/>
              </a:ext>
            </a:extLst>
          </p:cNvPr>
          <p:cNvSpPr>
            <a:spLocks noGrp="1"/>
          </p:cNvSpPr>
          <p:nvPr>
            <p:ph type="subTitle" idx="1"/>
          </p:nvPr>
        </p:nvSpPr>
        <p:spPr>
          <a:xfrm>
            <a:off x="4660901" y="2527770"/>
            <a:ext cx="7221044" cy="950275"/>
          </a:xfrm>
        </p:spPr>
        <p:txBody>
          <a:bodyPr>
            <a:noAutofit/>
          </a:bodyPr>
          <a:lstStyle/>
          <a:p>
            <a:pPr marL="285750" lvl="0" indent="-285750" algn="l">
              <a:lnSpc>
                <a:spcPct val="100000"/>
              </a:lnSpc>
              <a:buFont typeface="Arial" panose="020B0604020202020204" pitchFamily="34" charset="0"/>
              <a:buChar char="•"/>
            </a:pPr>
            <a:r>
              <a:rPr lang="nl-NL" sz="2000" b="1" dirty="0">
                <a:solidFill>
                  <a:schemeClr val="accent2"/>
                </a:solidFill>
                <a:latin typeface="Roboto" panose="02000000000000000000" pitchFamily="2" charset="0"/>
                <a:ea typeface="Roboto" panose="02000000000000000000" pitchFamily="2" charset="0"/>
                <a:cs typeface="Roboto" panose="02000000000000000000" pitchFamily="2" charset="0"/>
              </a:rPr>
              <a:t>Uitleg 18-/18+ &amp; Actiegericht leeronderzoek Levenslang en Levensbreed </a:t>
            </a:r>
          </a:p>
        </p:txBody>
      </p:sp>
      <p:sp>
        <p:nvSpPr>
          <p:cNvPr id="22" name="Ondertitel 2">
            <a:extLst>
              <a:ext uri="{FF2B5EF4-FFF2-40B4-BE49-F238E27FC236}">
                <a16:creationId xmlns:a16="http://schemas.microsoft.com/office/drawing/2014/main" id="{881BF94D-B409-C0C0-E863-E8293666FD3B}"/>
              </a:ext>
            </a:extLst>
          </p:cNvPr>
          <p:cNvSpPr txBox="1">
            <a:spLocks/>
          </p:cNvSpPr>
          <p:nvPr/>
        </p:nvSpPr>
        <p:spPr>
          <a:xfrm>
            <a:off x="4660901" y="3478045"/>
            <a:ext cx="6675499" cy="6859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nl-NL" sz="2000" b="1" dirty="0">
                <a:solidFill>
                  <a:schemeClr val="accent2"/>
                </a:solidFill>
                <a:latin typeface="Roboto" panose="02000000000000000000" pitchFamily="2" charset="0"/>
                <a:ea typeface="Roboto" panose="02000000000000000000" pitchFamily="2" charset="0"/>
                <a:cs typeface="Roboto" panose="02000000000000000000" pitchFamily="2" charset="0"/>
              </a:rPr>
              <a:t>Over de Streep</a:t>
            </a:r>
            <a:endParaRPr lang="nl-NL" sz="2000" b="1" dirty="0">
              <a:solidFill>
                <a:schemeClr val="accent2"/>
              </a:solidFill>
              <a:latin typeface="+mj-lt"/>
            </a:endParaRPr>
          </a:p>
        </p:txBody>
      </p:sp>
      <p:sp>
        <p:nvSpPr>
          <p:cNvPr id="24" name="Ondertitel 2">
            <a:extLst>
              <a:ext uri="{FF2B5EF4-FFF2-40B4-BE49-F238E27FC236}">
                <a16:creationId xmlns:a16="http://schemas.microsoft.com/office/drawing/2014/main" id="{50FAEE03-7448-B4D9-D86E-91571BDCE726}"/>
              </a:ext>
            </a:extLst>
          </p:cNvPr>
          <p:cNvSpPr txBox="1">
            <a:spLocks/>
          </p:cNvSpPr>
          <p:nvPr/>
        </p:nvSpPr>
        <p:spPr>
          <a:xfrm>
            <a:off x="4660900" y="4295888"/>
            <a:ext cx="6675499" cy="6743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nl-NL" sz="2000" b="1" dirty="0">
                <a:solidFill>
                  <a:schemeClr val="accent2"/>
                </a:solidFill>
                <a:latin typeface="Roboto" panose="02000000000000000000" pitchFamily="2" charset="0"/>
                <a:ea typeface="Roboto" panose="02000000000000000000" pitchFamily="2" charset="0"/>
                <a:cs typeface="Roboto" panose="02000000000000000000" pitchFamily="2" charset="0"/>
              </a:rPr>
              <a:t>Vragen en afsluiting</a:t>
            </a:r>
            <a:endParaRPr lang="nl-NL" sz="2000" b="1" dirty="0">
              <a:solidFill>
                <a:schemeClr val="accent2"/>
              </a:solidFill>
              <a:latin typeface="+mj-lt"/>
            </a:endParaRPr>
          </a:p>
        </p:txBody>
      </p:sp>
      <p:sp>
        <p:nvSpPr>
          <p:cNvPr id="7" name="Tekstvak 6">
            <a:extLst>
              <a:ext uri="{FF2B5EF4-FFF2-40B4-BE49-F238E27FC236}">
                <a16:creationId xmlns:a16="http://schemas.microsoft.com/office/drawing/2014/main" id="{9C74FEFA-F1A0-028E-751A-1CB1058A035A}"/>
              </a:ext>
            </a:extLst>
          </p:cNvPr>
          <p:cNvSpPr txBox="1"/>
          <p:nvPr/>
        </p:nvSpPr>
        <p:spPr>
          <a:xfrm>
            <a:off x="419850" y="3419757"/>
            <a:ext cx="3863386" cy="615553"/>
          </a:xfrm>
          <a:prstGeom prst="rect">
            <a:avLst/>
          </a:prstGeom>
          <a:noFill/>
        </p:spPr>
        <p:txBody>
          <a:bodyPr wrap="square">
            <a:spAutoFit/>
          </a:bodyPr>
          <a:lstStyle/>
          <a:p>
            <a:pPr algn="ctr"/>
            <a:r>
              <a:rPr lang="nl-NL" sz="3400" dirty="0">
                <a:solidFill>
                  <a:schemeClr val="accent1"/>
                </a:solidFill>
                <a:latin typeface="Roboto" panose="02000000000000000000" pitchFamily="2" charset="0"/>
                <a:ea typeface="Roboto" panose="02000000000000000000" pitchFamily="2" charset="0"/>
                <a:cs typeface="Roboto" panose="02000000000000000000" pitchFamily="2" charset="0"/>
              </a:rPr>
              <a:t>Programma</a:t>
            </a:r>
          </a:p>
        </p:txBody>
      </p:sp>
      <p:pic>
        <p:nvPicPr>
          <p:cNvPr id="3" name="Afbeelding 2" descr="Afbeelding met patroon, inpakpapier, Kleurrijkheid, stof&#10;&#10;Door AI gegenereerde inhoud is mogelijk onjuist.">
            <a:extLst>
              <a:ext uri="{FF2B5EF4-FFF2-40B4-BE49-F238E27FC236}">
                <a16:creationId xmlns:a16="http://schemas.microsoft.com/office/drawing/2014/main" id="{367AC3B2-2E3A-2D3C-754B-07BF82B7760E}"/>
              </a:ext>
            </a:extLst>
          </p:cNvPr>
          <p:cNvPicPr>
            <a:picLocks noChangeAspect="1"/>
          </p:cNvPicPr>
          <p:nvPr/>
        </p:nvPicPr>
        <p:blipFill>
          <a:blip r:embed="rId5"/>
          <a:srcRect t="76716"/>
          <a:stretch>
            <a:fillRect/>
          </a:stretch>
        </p:blipFill>
        <p:spPr>
          <a:xfrm rot="10800000">
            <a:off x="450667" y="3806"/>
            <a:ext cx="3832569" cy="2523963"/>
          </a:xfrm>
          <a:prstGeom prst="rect">
            <a:avLst/>
          </a:prstGeom>
        </p:spPr>
      </p:pic>
      <p:pic>
        <p:nvPicPr>
          <p:cNvPr id="4" name="Afbeelding 3" descr="Afbeelding met patroon, inpakpapier, Kleurrijkheid, stof&#10;&#10;Door AI gegenereerde inhoud is mogelijk onjuist.">
            <a:extLst>
              <a:ext uri="{FF2B5EF4-FFF2-40B4-BE49-F238E27FC236}">
                <a16:creationId xmlns:a16="http://schemas.microsoft.com/office/drawing/2014/main" id="{0314E986-B4A4-4221-6884-EF7D4C544651}"/>
              </a:ext>
            </a:extLst>
          </p:cNvPr>
          <p:cNvPicPr>
            <a:picLocks noChangeAspect="1"/>
          </p:cNvPicPr>
          <p:nvPr/>
        </p:nvPicPr>
        <p:blipFill>
          <a:blip r:embed="rId5"/>
          <a:srcRect b="89578"/>
          <a:stretch>
            <a:fillRect/>
          </a:stretch>
        </p:blipFill>
        <p:spPr>
          <a:xfrm rot="10800000">
            <a:off x="419850" y="5726960"/>
            <a:ext cx="3863386" cy="1138773"/>
          </a:xfrm>
          <a:prstGeom prst="rect">
            <a:avLst/>
          </a:prstGeom>
        </p:spPr>
      </p:pic>
    </p:spTree>
    <p:extLst>
      <p:ext uri="{BB962C8B-B14F-4D97-AF65-F5344CB8AC3E}">
        <p14:creationId xmlns:p14="http://schemas.microsoft.com/office/powerpoint/2010/main" val="6033709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4E750-5F24-51E7-5552-1F6534974CF6}"/>
            </a:ext>
          </a:extLst>
        </p:cNvPr>
        <p:cNvGrpSpPr/>
        <p:nvPr/>
      </p:nvGrpSpPr>
      <p:grpSpPr>
        <a:xfrm>
          <a:off x="0" y="0"/>
          <a:ext cx="0" cy="0"/>
          <a:chOff x="0" y="0"/>
          <a:chExt cx="0" cy="0"/>
        </a:xfrm>
      </p:grpSpPr>
      <p:sp>
        <p:nvSpPr>
          <p:cNvPr id="31" name="Rechthoek 30">
            <a:extLst>
              <a:ext uri="{FF2B5EF4-FFF2-40B4-BE49-F238E27FC236}">
                <a16:creationId xmlns:a16="http://schemas.microsoft.com/office/drawing/2014/main" id="{F51E69DA-103F-E738-C7A2-1CF491008E09}"/>
              </a:ext>
            </a:extLst>
          </p:cNvPr>
          <p:cNvSpPr/>
          <p:nvPr/>
        </p:nvSpPr>
        <p:spPr>
          <a:xfrm>
            <a:off x="1440000" y="0"/>
            <a:ext cx="378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F7B256BB-C33F-BE78-BD6F-F045F60BEB3E}"/>
              </a:ext>
            </a:extLst>
          </p:cNvPr>
          <p:cNvSpPr/>
          <p:nvPr/>
        </p:nvSpPr>
        <p:spPr>
          <a:xfrm>
            <a:off x="3572540" y="-1201"/>
            <a:ext cx="8308760" cy="139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DCDA74B8-A5C3-24E6-7146-0A13B8C9F5A0}"/>
              </a:ext>
            </a:extLst>
          </p:cNvPr>
          <p:cNvPicPr preferRelativeResize="0">
            <a:picLocks/>
          </p:cNvPicPr>
          <p:nvPr/>
        </p:nvPicPr>
        <p:blipFill>
          <a:blip r:embed="rId3"/>
          <a:stretch>
            <a:fillRect/>
          </a:stretch>
        </p:blipFill>
        <p:spPr>
          <a:xfrm>
            <a:off x="1439999" y="0"/>
            <a:ext cx="3780000" cy="2160000"/>
          </a:xfrm>
          <a:prstGeom prst="rect">
            <a:avLst/>
          </a:prstGeom>
          <a:solidFill>
            <a:schemeClr val="bg2"/>
          </a:solidFill>
        </p:spPr>
      </p:pic>
      <p:pic>
        <p:nvPicPr>
          <p:cNvPr id="13" name="Afbeelding 12">
            <a:extLst>
              <a:ext uri="{FF2B5EF4-FFF2-40B4-BE49-F238E27FC236}">
                <a16:creationId xmlns:a16="http://schemas.microsoft.com/office/drawing/2014/main" id="{F1C1E3D4-0D86-C967-1B74-1D26796ED169}"/>
              </a:ext>
            </a:extLst>
          </p:cNvPr>
          <p:cNvPicPr>
            <a:picLocks noChangeAspect="1"/>
          </p:cNvPicPr>
          <p:nvPr/>
        </p:nvPicPr>
        <p:blipFill>
          <a:blip r:embed="rId4"/>
          <a:stretch>
            <a:fillRect/>
          </a:stretch>
        </p:blipFill>
        <p:spPr>
          <a:xfrm>
            <a:off x="1623600" y="213454"/>
            <a:ext cx="180000" cy="180000"/>
          </a:xfrm>
          <a:prstGeom prst="rect">
            <a:avLst/>
          </a:prstGeom>
        </p:spPr>
      </p:pic>
      <p:sp>
        <p:nvSpPr>
          <p:cNvPr id="16" name="Tekstvak 15">
            <a:extLst>
              <a:ext uri="{FF2B5EF4-FFF2-40B4-BE49-F238E27FC236}">
                <a16:creationId xmlns:a16="http://schemas.microsoft.com/office/drawing/2014/main" id="{055F4F77-3C18-EDDE-C0CF-21B950ACA717}"/>
              </a:ext>
            </a:extLst>
          </p:cNvPr>
          <p:cNvSpPr txBox="1"/>
          <p:nvPr/>
        </p:nvSpPr>
        <p:spPr>
          <a:xfrm>
            <a:off x="1587500" y="540000"/>
            <a:ext cx="3632499" cy="830997"/>
          </a:xfrm>
          <a:prstGeom prst="rect">
            <a:avLst/>
          </a:prstGeom>
          <a:noFill/>
        </p:spPr>
        <p:txBody>
          <a:bodyPr wrap="square">
            <a:spAutoFit/>
          </a:bodyPr>
          <a:lstStyle/>
          <a:p>
            <a:r>
              <a:rPr lang="nl-NL" sz="2400" b="1" dirty="0">
                <a:solidFill>
                  <a:schemeClr val="bg1"/>
                </a:solidFill>
                <a:latin typeface="Roboto" panose="02000000000000000000" pitchFamily="2" charset="0"/>
                <a:ea typeface="Roboto" panose="02000000000000000000" pitchFamily="2" charset="0"/>
                <a:cs typeface="Roboto" panose="02000000000000000000" pitchFamily="2" charset="0"/>
              </a:rPr>
              <a:t>De overgang naar volwassenheid</a:t>
            </a:r>
            <a:endParaRPr lang="nl-NL" sz="2400" cap="none"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9" name="Afbeelding 18">
            <a:extLst>
              <a:ext uri="{FF2B5EF4-FFF2-40B4-BE49-F238E27FC236}">
                <a16:creationId xmlns:a16="http://schemas.microsoft.com/office/drawing/2014/main" id="{65296126-6726-A19E-377C-09545BE155D1}"/>
              </a:ext>
            </a:extLst>
          </p:cNvPr>
          <p:cNvPicPr>
            <a:picLocks noChangeAspect="1"/>
          </p:cNvPicPr>
          <p:nvPr/>
        </p:nvPicPr>
        <p:blipFill>
          <a:blip r:embed="rId5"/>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FD144B10-F6DE-EB12-3B0E-962CE9E3A63D}"/>
              </a:ext>
            </a:extLst>
          </p:cNvPr>
          <p:cNvPicPr>
            <a:picLocks noChangeAspect="1"/>
          </p:cNvPicPr>
          <p:nvPr/>
        </p:nvPicPr>
        <p:blipFill>
          <a:blip r:embed="rId6"/>
          <a:stretch>
            <a:fillRect/>
          </a:stretch>
        </p:blipFill>
        <p:spPr>
          <a:xfrm>
            <a:off x="6372000" y="0"/>
            <a:ext cx="850900" cy="1219200"/>
          </a:xfrm>
          <a:prstGeom prst="rect">
            <a:avLst/>
          </a:prstGeom>
        </p:spPr>
      </p:pic>
      <p:pic>
        <p:nvPicPr>
          <p:cNvPr id="22" name="Afbeelding 21">
            <a:extLst>
              <a:ext uri="{FF2B5EF4-FFF2-40B4-BE49-F238E27FC236}">
                <a16:creationId xmlns:a16="http://schemas.microsoft.com/office/drawing/2014/main" id="{9EAF821F-CE48-A25B-9AB3-A1112AEACC43}"/>
              </a:ext>
            </a:extLst>
          </p:cNvPr>
          <p:cNvPicPr preferRelativeResize="0">
            <a:picLocks/>
          </p:cNvPicPr>
          <p:nvPr/>
        </p:nvPicPr>
        <p:blipFill>
          <a:blip r:embed="rId3">
            <a:alphaModFix amt="10000"/>
          </a:blip>
          <a:stretch>
            <a:fillRect/>
          </a:stretch>
        </p:blipFill>
        <p:spPr>
          <a:xfrm>
            <a:off x="6096000" y="-13085"/>
            <a:ext cx="6095999" cy="2173085"/>
          </a:xfrm>
          <a:prstGeom prst="rect">
            <a:avLst/>
          </a:prstGeom>
          <a:solidFill>
            <a:schemeClr val="accent4"/>
          </a:solidFill>
        </p:spPr>
      </p:pic>
      <p:sp>
        <p:nvSpPr>
          <p:cNvPr id="29" name="Tekstvak 28">
            <a:extLst>
              <a:ext uri="{FF2B5EF4-FFF2-40B4-BE49-F238E27FC236}">
                <a16:creationId xmlns:a16="http://schemas.microsoft.com/office/drawing/2014/main" id="{FF813218-D19C-A757-84A0-5765AC42A162}"/>
              </a:ext>
            </a:extLst>
          </p:cNvPr>
          <p:cNvSpPr txBox="1"/>
          <p:nvPr/>
        </p:nvSpPr>
        <p:spPr>
          <a:xfrm>
            <a:off x="7205039" y="783596"/>
            <a:ext cx="3755314" cy="523220"/>
          </a:xfrm>
          <a:prstGeom prst="rect">
            <a:avLst/>
          </a:prstGeom>
          <a:noFill/>
        </p:spPr>
        <p:txBody>
          <a:bodyPr wrap="square">
            <a:spAutoFit/>
          </a:bodyPr>
          <a:lstStyle/>
          <a:p>
            <a:r>
              <a:rPr lang="nl-NL" sz="1400" cap="none" dirty="0">
                <a:latin typeface="Roboto" panose="02000000000000000000" pitchFamily="2" charset="0"/>
                <a:ea typeface="Roboto" panose="02000000000000000000" pitchFamily="2" charset="0"/>
                <a:cs typeface="Roboto" panose="02000000000000000000" pitchFamily="2" charset="0"/>
              </a:rPr>
              <a:t>Webpagina, tool en handreiking rondom de overgang naar volwassenheid</a:t>
            </a:r>
          </a:p>
        </p:txBody>
      </p:sp>
      <p:pic>
        <p:nvPicPr>
          <p:cNvPr id="4" name="Afbeelding 3">
            <a:extLst>
              <a:ext uri="{FF2B5EF4-FFF2-40B4-BE49-F238E27FC236}">
                <a16:creationId xmlns:a16="http://schemas.microsoft.com/office/drawing/2014/main" id="{6B5A3559-DB18-BF69-879F-A663CEE8833D}"/>
              </a:ext>
            </a:extLst>
          </p:cNvPr>
          <p:cNvPicPr>
            <a:picLocks noChangeAspect="1"/>
          </p:cNvPicPr>
          <p:nvPr/>
        </p:nvPicPr>
        <p:blipFill>
          <a:blip r:embed="rId7"/>
          <a:stretch>
            <a:fillRect/>
          </a:stretch>
        </p:blipFill>
        <p:spPr>
          <a:xfrm>
            <a:off x="8953079" y="2696613"/>
            <a:ext cx="2538363" cy="3592023"/>
          </a:xfrm>
          <a:prstGeom prst="rect">
            <a:avLst/>
          </a:prstGeom>
        </p:spPr>
      </p:pic>
      <p:pic>
        <p:nvPicPr>
          <p:cNvPr id="6" name="Afbeelding 5">
            <a:extLst>
              <a:ext uri="{FF2B5EF4-FFF2-40B4-BE49-F238E27FC236}">
                <a16:creationId xmlns:a16="http://schemas.microsoft.com/office/drawing/2014/main" id="{29090D55-2FEA-E4B7-4C17-467ED27D4347}"/>
              </a:ext>
            </a:extLst>
          </p:cNvPr>
          <p:cNvPicPr>
            <a:picLocks noChangeAspect="1"/>
          </p:cNvPicPr>
          <p:nvPr/>
        </p:nvPicPr>
        <p:blipFill>
          <a:blip r:embed="rId8"/>
          <a:stretch>
            <a:fillRect/>
          </a:stretch>
        </p:blipFill>
        <p:spPr>
          <a:xfrm>
            <a:off x="770890" y="2746375"/>
            <a:ext cx="2468033" cy="3492500"/>
          </a:xfrm>
          <a:prstGeom prst="rect">
            <a:avLst/>
          </a:prstGeom>
        </p:spPr>
      </p:pic>
      <p:pic>
        <p:nvPicPr>
          <p:cNvPr id="8" name="Afbeelding 7">
            <a:extLst>
              <a:ext uri="{FF2B5EF4-FFF2-40B4-BE49-F238E27FC236}">
                <a16:creationId xmlns:a16="http://schemas.microsoft.com/office/drawing/2014/main" id="{21910C70-6AF4-A158-44C2-7481AD5C82B2}"/>
              </a:ext>
            </a:extLst>
          </p:cNvPr>
          <p:cNvPicPr>
            <a:picLocks noChangeAspect="1"/>
          </p:cNvPicPr>
          <p:nvPr/>
        </p:nvPicPr>
        <p:blipFill>
          <a:blip r:embed="rId9"/>
          <a:stretch>
            <a:fillRect/>
          </a:stretch>
        </p:blipFill>
        <p:spPr>
          <a:xfrm>
            <a:off x="3933849" y="2715360"/>
            <a:ext cx="4108402" cy="3523515"/>
          </a:xfrm>
          <a:prstGeom prst="rect">
            <a:avLst/>
          </a:prstGeom>
        </p:spPr>
      </p:pic>
    </p:spTree>
    <p:extLst>
      <p:ext uri="{BB962C8B-B14F-4D97-AF65-F5344CB8AC3E}">
        <p14:creationId xmlns:p14="http://schemas.microsoft.com/office/powerpoint/2010/main" val="55039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944AE-B0E1-F7AB-039B-AE17652E57A7}"/>
            </a:ext>
          </a:extLst>
        </p:cNvPr>
        <p:cNvGrpSpPr/>
        <p:nvPr/>
      </p:nvGrpSpPr>
      <p:grpSpPr>
        <a:xfrm>
          <a:off x="0" y="0"/>
          <a:ext cx="0" cy="0"/>
          <a:chOff x="0" y="0"/>
          <a:chExt cx="0" cy="0"/>
        </a:xfrm>
      </p:grpSpPr>
      <p:sp>
        <p:nvSpPr>
          <p:cNvPr id="31" name="Rechthoek 30">
            <a:extLst>
              <a:ext uri="{FF2B5EF4-FFF2-40B4-BE49-F238E27FC236}">
                <a16:creationId xmlns:a16="http://schemas.microsoft.com/office/drawing/2014/main" id="{E7B67AEF-2B0E-394E-4B57-00D164A2850F}"/>
              </a:ext>
            </a:extLst>
          </p:cNvPr>
          <p:cNvSpPr/>
          <p:nvPr/>
        </p:nvSpPr>
        <p:spPr>
          <a:xfrm>
            <a:off x="1440000" y="0"/>
            <a:ext cx="378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761555EF-B4F9-3237-3CF0-797E116A8A94}"/>
              </a:ext>
            </a:extLst>
          </p:cNvPr>
          <p:cNvSpPr/>
          <p:nvPr/>
        </p:nvSpPr>
        <p:spPr>
          <a:xfrm>
            <a:off x="3572540" y="-1201"/>
            <a:ext cx="8308760" cy="139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D1CCC153-4176-C648-D1B8-F9E1E5EC020D}"/>
              </a:ext>
            </a:extLst>
          </p:cNvPr>
          <p:cNvPicPr preferRelativeResize="0">
            <a:picLocks/>
          </p:cNvPicPr>
          <p:nvPr/>
        </p:nvPicPr>
        <p:blipFill>
          <a:blip r:embed="rId3"/>
          <a:stretch>
            <a:fillRect/>
          </a:stretch>
        </p:blipFill>
        <p:spPr>
          <a:xfrm>
            <a:off x="1439999" y="0"/>
            <a:ext cx="3780000" cy="2160000"/>
          </a:xfrm>
          <a:prstGeom prst="rect">
            <a:avLst/>
          </a:prstGeom>
          <a:solidFill>
            <a:schemeClr val="bg2"/>
          </a:solidFill>
        </p:spPr>
      </p:pic>
      <p:pic>
        <p:nvPicPr>
          <p:cNvPr id="13" name="Afbeelding 12">
            <a:extLst>
              <a:ext uri="{FF2B5EF4-FFF2-40B4-BE49-F238E27FC236}">
                <a16:creationId xmlns:a16="http://schemas.microsoft.com/office/drawing/2014/main" id="{C4C30875-24D5-140F-1277-ED8D750954DD}"/>
              </a:ext>
            </a:extLst>
          </p:cNvPr>
          <p:cNvPicPr>
            <a:picLocks noChangeAspect="1"/>
          </p:cNvPicPr>
          <p:nvPr/>
        </p:nvPicPr>
        <p:blipFill>
          <a:blip r:embed="rId4"/>
          <a:stretch>
            <a:fillRect/>
          </a:stretch>
        </p:blipFill>
        <p:spPr>
          <a:xfrm>
            <a:off x="1623600" y="213454"/>
            <a:ext cx="180000" cy="180000"/>
          </a:xfrm>
          <a:prstGeom prst="rect">
            <a:avLst/>
          </a:prstGeom>
        </p:spPr>
      </p:pic>
      <p:sp>
        <p:nvSpPr>
          <p:cNvPr id="16" name="Tekstvak 15">
            <a:extLst>
              <a:ext uri="{FF2B5EF4-FFF2-40B4-BE49-F238E27FC236}">
                <a16:creationId xmlns:a16="http://schemas.microsoft.com/office/drawing/2014/main" id="{D137D7BD-4AA8-9754-8C7B-1D95DF6EE0CC}"/>
              </a:ext>
            </a:extLst>
          </p:cNvPr>
          <p:cNvSpPr txBox="1"/>
          <p:nvPr/>
        </p:nvSpPr>
        <p:spPr>
          <a:xfrm>
            <a:off x="1587500" y="540000"/>
            <a:ext cx="3632499" cy="830997"/>
          </a:xfrm>
          <a:prstGeom prst="rect">
            <a:avLst/>
          </a:prstGeom>
          <a:noFill/>
        </p:spPr>
        <p:txBody>
          <a:bodyPr wrap="square">
            <a:spAutoFit/>
          </a:bodyPr>
          <a:lstStyle/>
          <a:p>
            <a:r>
              <a:rPr lang="nl-NL" sz="2400" b="1" dirty="0">
                <a:solidFill>
                  <a:schemeClr val="bg1"/>
                </a:solidFill>
                <a:latin typeface="Roboto" panose="02000000000000000000" pitchFamily="2" charset="0"/>
                <a:ea typeface="Roboto" panose="02000000000000000000" pitchFamily="2" charset="0"/>
                <a:cs typeface="Roboto" panose="02000000000000000000" pitchFamily="2" charset="0"/>
              </a:rPr>
              <a:t>De overgang naar volwassenheid</a:t>
            </a:r>
            <a:endParaRPr lang="nl-NL" sz="2400" cap="none"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9" name="Afbeelding 18">
            <a:extLst>
              <a:ext uri="{FF2B5EF4-FFF2-40B4-BE49-F238E27FC236}">
                <a16:creationId xmlns:a16="http://schemas.microsoft.com/office/drawing/2014/main" id="{34BC108E-E9F1-79AD-B4F0-F054B31C0241}"/>
              </a:ext>
            </a:extLst>
          </p:cNvPr>
          <p:cNvPicPr>
            <a:picLocks noChangeAspect="1"/>
          </p:cNvPicPr>
          <p:nvPr/>
        </p:nvPicPr>
        <p:blipFill>
          <a:blip r:embed="rId5"/>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C8D7D2B8-9608-0ADF-FB13-1030EE571C02}"/>
              </a:ext>
            </a:extLst>
          </p:cNvPr>
          <p:cNvPicPr>
            <a:picLocks noChangeAspect="1"/>
          </p:cNvPicPr>
          <p:nvPr/>
        </p:nvPicPr>
        <p:blipFill>
          <a:blip r:embed="rId6"/>
          <a:stretch>
            <a:fillRect/>
          </a:stretch>
        </p:blipFill>
        <p:spPr>
          <a:xfrm>
            <a:off x="6372000" y="0"/>
            <a:ext cx="850900" cy="1219200"/>
          </a:xfrm>
          <a:prstGeom prst="rect">
            <a:avLst/>
          </a:prstGeom>
        </p:spPr>
      </p:pic>
      <p:pic>
        <p:nvPicPr>
          <p:cNvPr id="22" name="Afbeelding 21">
            <a:extLst>
              <a:ext uri="{FF2B5EF4-FFF2-40B4-BE49-F238E27FC236}">
                <a16:creationId xmlns:a16="http://schemas.microsoft.com/office/drawing/2014/main" id="{BFE8DE59-05A5-D4DA-39A2-958FE72513C1}"/>
              </a:ext>
            </a:extLst>
          </p:cNvPr>
          <p:cNvPicPr preferRelativeResize="0">
            <a:picLocks/>
          </p:cNvPicPr>
          <p:nvPr/>
        </p:nvPicPr>
        <p:blipFill>
          <a:blip r:embed="rId3">
            <a:alphaModFix amt="10000"/>
          </a:blip>
          <a:stretch>
            <a:fillRect/>
          </a:stretch>
        </p:blipFill>
        <p:spPr>
          <a:xfrm>
            <a:off x="6096000" y="-13085"/>
            <a:ext cx="6095999" cy="2173085"/>
          </a:xfrm>
          <a:prstGeom prst="rect">
            <a:avLst/>
          </a:prstGeom>
          <a:solidFill>
            <a:schemeClr val="accent4"/>
          </a:solidFill>
        </p:spPr>
      </p:pic>
      <p:sp>
        <p:nvSpPr>
          <p:cNvPr id="29" name="Tekstvak 28">
            <a:extLst>
              <a:ext uri="{FF2B5EF4-FFF2-40B4-BE49-F238E27FC236}">
                <a16:creationId xmlns:a16="http://schemas.microsoft.com/office/drawing/2014/main" id="{4B7A34AD-9242-90E0-80BA-56E17E0E169B}"/>
              </a:ext>
            </a:extLst>
          </p:cNvPr>
          <p:cNvSpPr txBox="1"/>
          <p:nvPr/>
        </p:nvSpPr>
        <p:spPr>
          <a:xfrm>
            <a:off x="1439998" y="3066785"/>
            <a:ext cx="9615352" cy="1849224"/>
          </a:xfrm>
          <a:prstGeom prst="rect">
            <a:avLst/>
          </a:prstGeom>
          <a:noFill/>
        </p:spPr>
        <p:txBody>
          <a:bodyPr wrap="square">
            <a:spAutoFit/>
          </a:bodyPr>
          <a:lstStyle/>
          <a:p>
            <a:pPr marL="285750" indent="-285750">
              <a:lnSpc>
                <a:spcPct val="200000"/>
              </a:lnSpc>
              <a:buFont typeface="Arial" panose="020B0604020202020204" pitchFamily="34" charset="0"/>
              <a:buChar char="•"/>
            </a:pPr>
            <a:r>
              <a:rPr lang="nl-NL" sz="2000" dirty="0">
                <a:solidFill>
                  <a:srgbClr val="13889C"/>
                </a:solidFill>
                <a:latin typeface="Roboto" panose="02000000000000000000" pitchFamily="2" charset="0"/>
                <a:ea typeface="Roboto" panose="02000000000000000000" pitchFamily="2" charset="0"/>
                <a:cs typeface="Roboto" panose="02000000000000000000" pitchFamily="2" charset="0"/>
              </a:rPr>
              <a:t>Bezig met verschillende samenwerkingen rondom 18-/18+</a:t>
            </a:r>
          </a:p>
          <a:p>
            <a:pPr marL="285750" indent="-285750">
              <a:lnSpc>
                <a:spcPct val="200000"/>
              </a:lnSpc>
              <a:buFont typeface="Arial" panose="020B0604020202020204" pitchFamily="34" charset="0"/>
              <a:buChar char="•"/>
            </a:pPr>
            <a:r>
              <a:rPr lang="nl-NL" sz="2000" dirty="0">
                <a:solidFill>
                  <a:srgbClr val="13889C"/>
                </a:solidFill>
                <a:latin typeface="Roboto" panose="02000000000000000000" pitchFamily="2" charset="0"/>
                <a:ea typeface="Roboto" panose="02000000000000000000" pitchFamily="2" charset="0"/>
                <a:cs typeface="Roboto" panose="02000000000000000000" pitchFamily="2" charset="0"/>
              </a:rPr>
              <a:t>Met Levvel wordt een LVB versie rondom toekomstgericht begeleiden gemaakt</a:t>
            </a:r>
          </a:p>
          <a:p>
            <a:pPr marL="285750" indent="-285750">
              <a:lnSpc>
                <a:spcPct val="200000"/>
              </a:lnSpc>
              <a:buFont typeface="Arial" panose="020B0604020202020204" pitchFamily="34" charset="0"/>
              <a:buChar char="•"/>
            </a:pPr>
            <a:r>
              <a:rPr lang="nl-NL" sz="2000" dirty="0">
                <a:solidFill>
                  <a:srgbClr val="13889C"/>
                </a:solidFill>
                <a:latin typeface="Roboto" panose="02000000000000000000" pitchFamily="2" charset="0"/>
                <a:ea typeface="Roboto" panose="02000000000000000000" pitchFamily="2" charset="0"/>
                <a:cs typeface="Roboto" panose="02000000000000000000" pitchFamily="2" charset="0"/>
              </a:rPr>
              <a:t>Ook binnen het project Levenslang en Levensbreed </a:t>
            </a:r>
            <a:endParaRPr lang="nl-NL" sz="2000" cap="none" dirty="0">
              <a:solidFill>
                <a:srgbClr val="13889C"/>
              </a:solidFill>
              <a:latin typeface="Roboto" panose="02000000000000000000" pitchFamily="2" charset="0"/>
              <a:ea typeface="Roboto" panose="02000000000000000000" pitchFamily="2" charset="0"/>
              <a:cs typeface="Roboto" panose="02000000000000000000" pitchFamily="2" charset="0"/>
            </a:endParaRPr>
          </a:p>
        </p:txBody>
      </p:sp>
      <p:pic>
        <p:nvPicPr>
          <p:cNvPr id="4" name="Afbeelding 3">
            <a:extLst>
              <a:ext uri="{FF2B5EF4-FFF2-40B4-BE49-F238E27FC236}">
                <a16:creationId xmlns:a16="http://schemas.microsoft.com/office/drawing/2014/main" id="{F27D5F45-D80E-00EA-DA7A-C9D2D840B305}"/>
              </a:ext>
            </a:extLst>
          </p:cNvPr>
          <p:cNvPicPr>
            <a:picLocks noChangeAspect="1"/>
          </p:cNvPicPr>
          <p:nvPr/>
        </p:nvPicPr>
        <p:blipFill>
          <a:blip r:embed="rId7"/>
          <a:stretch>
            <a:fillRect/>
          </a:stretch>
        </p:blipFill>
        <p:spPr>
          <a:xfrm>
            <a:off x="10824803" y="190128"/>
            <a:ext cx="1194497" cy="1690326"/>
          </a:xfrm>
          <a:prstGeom prst="rect">
            <a:avLst/>
          </a:prstGeom>
        </p:spPr>
      </p:pic>
      <p:pic>
        <p:nvPicPr>
          <p:cNvPr id="6" name="Afbeelding 5">
            <a:extLst>
              <a:ext uri="{FF2B5EF4-FFF2-40B4-BE49-F238E27FC236}">
                <a16:creationId xmlns:a16="http://schemas.microsoft.com/office/drawing/2014/main" id="{62F59F2A-7A55-3005-5980-3B4FD66AABC4}"/>
              </a:ext>
            </a:extLst>
          </p:cNvPr>
          <p:cNvPicPr>
            <a:picLocks noChangeAspect="1"/>
          </p:cNvPicPr>
          <p:nvPr/>
        </p:nvPicPr>
        <p:blipFill>
          <a:blip r:embed="rId8"/>
          <a:stretch>
            <a:fillRect/>
          </a:stretch>
        </p:blipFill>
        <p:spPr>
          <a:xfrm>
            <a:off x="6464570" y="303454"/>
            <a:ext cx="1034330" cy="1463675"/>
          </a:xfrm>
          <a:prstGeom prst="rect">
            <a:avLst/>
          </a:prstGeom>
        </p:spPr>
      </p:pic>
      <p:pic>
        <p:nvPicPr>
          <p:cNvPr id="8" name="Afbeelding 7">
            <a:extLst>
              <a:ext uri="{FF2B5EF4-FFF2-40B4-BE49-F238E27FC236}">
                <a16:creationId xmlns:a16="http://schemas.microsoft.com/office/drawing/2014/main" id="{28A8A08D-9E44-6984-D510-DB39FD8E2E5A}"/>
              </a:ext>
            </a:extLst>
          </p:cNvPr>
          <p:cNvPicPr>
            <a:picLocks noChangeAspect="1"/>
          </p:cNvPicPr>
          <p:nvPr/>
        </p:nvPicPr>
        <p:blipFill>
          <a:blip r:embed="rId9"/>
          <a:stretch>
            <a:fillRect/>
          </a:stretch>
        </p:blipFill>
        <p:spPr>
          <a:xfrm>
            <a:off x="8098900" y="103816"/>
            <a:ext cx="2276451" cy="1952367"/>
          </a:xfrm>
          <a:prstGeom prst="rect">
            <a:avLst/>
          </a:prstGeom>
        </p:spPr>
      </p:pic>
    </p:spTree>
    <p:extLst>
      <p:ext uri="{BB962C8B-B14F-4D97-AF65-F5344CB8AC3E}">
        <p14:creationId xmlns:p14="http://schemas.microsoft.com/office/powerpoint/2010/main" val="25721869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fbeelding 38">
            <a:extLst>
              <a:ext uri="{FF2B5EF4-FFF2-40B4-BE49-F238E27FC236}">
                <a16:creationId xmlns:a16="http://schemas.microsoft.com/office/drawing/2014/main" id="{26CA7057-1E80-2043-9DEE-C722B635B5F5}"/>
              </a:ext>
            </a:extLst>
          </p:cNvPr>
          <p:cNvPicPr>
            <a:picLocks noChangeAspect="1"/>
          </p:cNvPicPr>
          <p:nvPr/>
        </p:nvPicPr>
        <p:blipFill rotWithShape="1">
          <a:blip r:embed="rId3"/>
          <a:srcRect l="51436" t="10965"/>
          <a:stretch/>
        </p:blipFill>
        <p:spPr>
          <a:xfrm>
            <a:off x="14666" y="0"/>
            <a:ext cx="3752611" cy="6858000"/>
          </a:xfrm>
          <a:prstGeom prst="rect">
            <a:avLst/>
          </a:prstGeom>
        </p:spPr>
      </p:pic>
      <p:sp>
        <p:nvSpPr>
          <p:cNvPr id="6" name="Rechthoek 5">
            <a:extLst>
              <a:ext uri="{FF2B5EF4-FFF2-40B4-BE49-F238E27FC236}">
                <a16:creationId xmlns:a16="http://schemas.microsoft.com/office/drawing/2014/main" id="{8BCA90BE-BF12-9E44-9E98-707CA0F86D34}"/>
              </a:ext>
            </a:extLst>
          </p:cNvPr>
          <p:cNvSpPr/>
          <p:nvPr/>
        </p:nvSpPr>
        <p:spPr>
          <a:xfrm>
            <a:off x="1440000" y="0"/>
            <a:ext cx="3780000" cy="21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5BC563BF-00F6-004B-AD91-311EE9D49C40}"/>
              </a:ext>
            </a:extLst>
          </p:cNvPr>
          <p:cNvPicPr>
            <a:picLocks noChangeAspect="1"/>
          </p:cNvPicPr>
          <p:nvPr/>
        </p:nvPicPr>
        <p:blipFill>
          <a:blip r:embed="rId4"/>
          <a:stretch>
            <a:fillRect/>
          </a:stretch>
        </p:blipFill>
        <p:spPr>
          <a:xfrm>
            <a:off x="6372000" y="0"/>
            <a:ext cx="850900" cy="1219200"/>
          </a:xfrm>
          <a:prstGeom prst="rect">
            <a:avLst/>
          </a:prstGeom>
        </p:spPr>
      </p:pic>
      <p:sp>
        <p:nvSpPr>
          <p:cNvPr id="3" name="Ondertitel 2">
            <a:extLst>
              <a:ext uri="{FF2B5EF4-FFF2-40B4-BE49-F238E27FC236}">
                <a16:creationId xmlns:a16="http://schemas.microsoft.com/office/drawing/2014/main" id="{976D7099-8FE3-8E41-A07C-B75347F70F5C}"/>
              </a:ext>
            </a:extLst>
          </p:cNvPr>
          <p:cNvSpPr>
            <a:spLocks noGrp="1"/>
          </p:cNvSpPr>
          <p:nvPr>
            <p:ph type="subTitle" idx="1"/>
          </p:nvPr>
        </p:nvSpPr>
        <p:spPr>
          <a:xfrm>
            <a:off x="5220000" y="2402820"/>
            <a:ext cx="6503437" cy="3740400"/>
          </a:xfrm>
        </p:spPr>
        <p:txBody>
          <a:bodyPr>
            <a:noAutofit/>
          </a:bodyPr>
          <a:lstStyle/>
          <a:p>
            <a:pPr marL="304701" indent="-304701" algn="l" defTabSz="1218804">
              <a:lnSpc>
                <a:spcPct val="150000"/>
              </a:lnSpc>
              <a:buClr>
                <a:schemeClr val="accent1"/>
              </a:buClr>
              <a:buFont typeface="Arial" panose="020B0604020202020204" pitchFamily="34" charset="0"/>
              <a:buChar char="•"/>
            </a:pPr>
            <a:r>
              <a:rPr lang="en-US" dirty="0">
                <a:solidFill>
                  <a:srgbClr val="13889C"/>
                </a:solidFill>
              </a:rPr>
              <a:t>Welkom &amp; uitleg actiegericht leeronderzoek</a:t>
            </a:r>
          </a:p>
          <a:p>
            <a:pPr marL="304701" indent="-304701" algn="l" defTabSz="1218804">
              <a:lnSpc>
                <a:spcPct val="150000"/>
              </a:lnSpc>
              <a:buClr>
                <a:schemeClr val="accent1"/>
              </a:buClr>
              <a:buFont typeface="Arial" panose="020B0604020202020204" pitchFamily="34" charset="0"/>
              <a:buChar char="•"/>
            </a:pPr>
            <a:r>
              <a:rPr lang="en-US" dirty="0">
                <a:solidFill>
                  <a:srgbClr val="13889C"/>
                </a:solidFill>
              </a:rPr>
              <a:t>Deskresearch &amp; toekomstperspectief(plan)</a:t>
            </a:r>
          </a:p>
          <a:p>
            <a:pPr marL="304701" indent="-304701" algn="l" defTabSz="1218804">
              <a:lnSpc>
                <a:spcPct val="150000"/>
              </a:lnSpc>
              <a:buClr>
                <a:schemeClr val="accent1"/>
              </a:buClr>
              <a:buFont typeface="Arial" panose="020B0604020202020204" pitchFamily="34" charset="0"/>
              <a:buChar char="•"/>
            </a:pPr>
            <a:r>
              <a:rPr lang="en-US" dirty="0">
                <a:solidFill>
                  <a:srgbClr val="13889C"/>
                </a:solidFill>
              </a:rPr>
              <a:t>Praktijkonderzoek &amp; totaalanalyse</a:t>
            </a:r>
            <a:endParaRPr lang="nl-NL" dirty="0">
              <a:solidFill>
                <a:srgbClr val="13889C"/>
              </a:solidFill>
              <a:latin typeface="Roboto" panose="02000000000000000000" pitchFamily="2" charset="0"/>
              <a:ea typeface="Roboto" panose="02000000000000000000" pitchFamily="2" charset="0"/>
              <a:cs typeface="Roboto" panose="02000000000000000000" pitchFamily="2" charset="0"/>
            </a:endParaRPr>
          </a:p>
          <a:p>
            <a:pPr marL="285750" lvl="0" indent="-285750" algn="l">
              <a:lnSpc>
                <a:spcPct val="100000"/>
              </a:lnSpc>
              <a:buFont typeface="Arial" panose="020B0604020202020204" pitchFamily="34" charset="0"/>
              <a:buChar char="•"/>
            </a:pPr>
            <a:endParaRPr lang="nl-NL" dirty="0">
              <a:solidFill>
                <a:srgbClr val="13889C"/>
              </a:solidFill>
              <a:latin typeface="Roboto" panose="02000000000000000000" pitchFamily="2" charset="0"/>
              <a:ea typeface="Roboto" panose="02000000000000000000" pitchFamily="2" charset="0"/>
              <a:cs typeface="Roboto" panose="02000000000000000000" pitchFamily="2" charset="0"/>
            </a:endParaRPr>
          </a:p>
          <a:p>
            <a:endParaRPr lang="nl-NL" sz="1600" dirty="0">
              <a:solidFill>
                <a:schemeClr val="tx2"/>
              </a:solidFill>
            </a:endParaRPr>
          </a:p>
        </p:txBody>
      </p:sp>
      <p:pic>
        <p:nvPicPr>
          <p:cNvPr id="13" name="Afbeelding 12">
            <a:extLst>
              <a:ext uri="{FF2B5EF4-FFF2-40B4-BE49-F238E27FC236}">
                <a16:creationId xmlns:a16="http://schemas.microsoft.com/office/drawing/2014/main" id="{879C352B-81BB-D44D-9766-9079E8150381}"/>
              </a:ext>
            </a:extLst>
          </p:cNvPr>
          <p:cNvPicPr>
            <a:picLocks noChangeAspect="1"/>
          </p:cNvPicPr>
          <p:nvPr/>
        </p:nvPicPr>
        <p:blipFill>
          <a:blip r:embed="rId5"/>
          <a:stretch>
            <a:fillRect/>
          </a:stretch>
        </p:blipFill>
        <p:spPr>
          <a:xfrm>
            <a:off x="1800000" y="360000"/>
            <a:ext cx="180000" cy="180000"/>
          </a:xfrm>
          <a:prstGeom prst="rect">
            <a:avLst/>
          </a:prstGeom>
        </p:spPr>
      </p:pic>
      <p:pic>
        <p:nvPicPr>
          <p:cNvPr id="19" name="Afbeelding 18">
            <a:extLst>
              <a:ext uri="{FF2B5EF4-FFF2-40B4-BE49-F238E27FC236}">
                <a16:creationId xmlns:a16="http://schemas.microsoft.com/office/drawing/2014/main" id="{5ADC84CC-A9EC-144A-A80F-22D99CF30673}"/>
              </a:ext>
            </a:extLst>
          </p:cNvPr>
          <p:cNvPicPr>
            <a:picLocks noChangeAspect="1"/>
          </p:cNvPicPr>
          <p:nvPr/>
        </p:nvPicPr>
        <p:blipFill>
          <a:blip r:embed="rId6"/>
          <a:stretch>
            <a:fillRect/>
          </a:stretch>
        </p:blipFill>
        <p:spPr>
          <a:xfrm rot="10800000">
            <a:off x="11700000" y="6372000"/>
            <a:ext cx="181945" cy="181945"/>
          </a:xfrm>
          <a:prstGeom prst="rect">
            <a:avLst/>
          </a:prstGeom>
        </p:spPr>
      </p:pic>
      <p:sp>
        <p:nvSpPr>
          <p:cNvPr id="30" name="Tekstvak 29">
            <a:extLst>
              <a:ext uri="{FF2B5EF4-FFF2-40B4-BE49-F238E27FC236}">
                <a16:creationId xmlns:a16="http://schemas.microsoft.com/office/drawing/2014/main" id="{E409E46C-3082-5B44-8CBA-D3D9CFC50355}"/>
              </a:ext>
            </a:extLst>
          </p:cNvPr>
          <p:cNvSpPr txBox="1"/>
          <p:nvPr/>
        </p:nvSpPr>
        <p:spPr>
          <a:xfrm>
            <a:off x="9360000" y="5944389"/>
            <a:ext cx="1835400" cy="615553"/>
          </a:xfrm>
          <a:prstGeom prst="rect">
            <a:avLst/>
          </a:prstGeom>
          <a:noFill/>
        </p:spPr>
        <p:txBody>
          <a:bodyPr wrap="square" anchor="ctr">
            <a:spAutoFit/>
          </a:bodyPr>
          <a:lstStyle/>
          <a:p>
            <a:pPr algn="ctr"/>
            <a:r>
              <a:rPr kumimoji="0" lang="nl-NL" sz="17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Bekijk</a:t>
            </a:r>
          </a:p>
          <a:p>
            <a:pPr algn="ctr"/>
            <a:r>
              <a:rPr kumimoji="0" lang="nl-NL" sz="17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t>
            </a:r>
            <a:r>
              <a:rPr lang="nl-NL" sz="1700">
                <a:solidFill>
                  <a:prstClr val="white"/>
                </a:solidFill>
                <a:latin typeface="Roboto" panose="02000000000000000000" pitchFamily="2" charset="0"/>
                <a:ea typeface="Roboto" panose="02000000000000000000" pitchFamily="2" charset="0"/>
                <a:cs typeface="Roboto" panose="02000000000000000000" pitchFamily="2" charset="0"/>
              </a:rPr>
              <a:t>!</a:t>
            </a:r>
            <a:endParaRPr lang="nl-NL" sz="1700" b="1">
              <a:latin typeface="Roboto" panose="02000000000000000000" pitchFamily="2" charset="0"/>
              <a:ea typeface="Roboto" panose="02000000000000000000" pitchFamily="2" charset="0"/>
              <a:cs typeface="Roboto" panose="02000000000000000000" pitchFamily="2" charset="0"/>
            </a:endParaRPr>
          </a:p>
        </p:txBody>
      </p:sp>
      <p:sp>
        <p:nvSpPr>
          <p:cNvPr id="17" name="Tekstvak 16">
            <a:extLst>
              <a:ext uri="{FF2B5EF4-FFF2-40B4-BE49-F238E27FC236}">
                <a16:creationId xmlns:a16="http://schemas.microsoft.com/office/drawing/2014/main" id="{D6FA2985-B65F-0B49-80CC-FB76C7B56ACB}"/>
              </a:ext>
            </a:extLst>
          </p:cNvPr>
          <p:cNvSpPr txBox="1"/>
          <p:nvPr/>
        </p:nvSpPr>
        <p:spPr>
          <a:xfrm>
            <a:off x="1890000" y="476816"/>
            <a:ext cx="3240000" cy="1643527"/>
          </a:xfrm>
          <a:prstGeom prst="rect">
            <a:avLst/>
          </a:prstGeom>
          <a:noFill/>
        </p:spPr>
        <p:txBody>
          <a:bodyPr wrap="square">
            <a:spAutoFit/>
          </a:bodyPr>
          <a:lstStyle/>
          <a:p>
            <a:pPr lvl="0">
              <a:lnSpc>
                <a:spcPct val="90000"/>
              </a:lnSpc>
              <a:spcBef>
                <a:spcPts val="1000"/>
              </a:spcBef>
              <a:defRPr/>
            </a:pPr>
            <a:r>
              <a:rPr lang="en-US" sz="2800" dirty="0"/>
              <a:t>Actiegericht leeronderzoek Levenslang en Levensbreed</a:t>
            </a:r>
            <a:endParaRPr kumimoji="0" lang="nl-NL" sz="245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24" name="Groep 23">
            <a:extLst>
              <a:ext uri="{FF2B5EF4-FFF2-40B4-BE49-F238E27FC236}">
                <a16:creationId xmlns:a16="http://schemas.microsoft.com/office/drawing/2014/main" id="{237E7A38-C061-F345-B497-BC5BF1E33B4D}"/>
              </a:ext>
            </a:extLst>
          </p:cNvPr>
          <p:cNvGrpSpPr/>
          <p:nvPr/>
        </p:nvGrpSpPr>
        <p:grpSpPr>
          <a:xfrm>
            <a:off x="1440000" y="7951691"/>
            <a:ext cx="3780000" cy="2510617"/>
            <a:chOff x="1440000" y="2160000"/>
            <a:chExt cx="3780000" cy="2510617"/>
          </a:xfrm>
        </p:grpSpPr>
        <p:pic>
          <p:nvPicPr>
            <p:cNvPr id="9" name="Afbeelding 8">
              <a:extLst>
                <a:ext uri="{FF2B5EF4-FFF2-40B4-BE49-F238E27FC236}">
                  <a16:creationId xmlns:a16="http://schemas.microsoft.com/office/drawing/2014/main" id="{5C6D9E4B-BDE2-8D49-89F7-E421A6D2EACC}"/>
                </a:ext>
              </a:extLst>
            </p:cNvPr>
            <p:cNvPicPr>
              <a:picLocks noChangeAspect="1"/>
            </p:cNvPicPr>
            <p:nvPr/>
          </p:nvPicPr>
          <p:blipFill rotWithShape="1">
            <a:blip r:embed="rId7"/>
            <a:srcRect t="-1" b="22526"/>
            <a:stretch/>
          </p:blipFill>
          <p:spPr>
            <a:xfrm>
              <a:off x="1440000" y="2340000"/>
              <a:ext cx="3780000" cy="2330617"/>
            </a:xfrm>
            <a:prstGeom prst="rect">
              <a:avLst/>
            </a:prstGeom>
          </p:spPr>
        </p:pic>
        <p:sp>
          <p:nvSpPr>
            <p:cNvPr id="14" name="Rechthoek 13">
              <a:extLst>
                <a:ext uri="{FF2B5EF4-FFF2-40B4-BE49-F238E27FC236}">
                  <a16:creationId xmlns:a16="http://schemas.microsoft.com/office/drawing/2014/main" id="{7B12D150-9BEF-0E48-8CAD-BA16E2E4F005}"/>
                </a:ext>
              </a:extLst>
            </p:cNvPr>
            <p:cNvSpPr/>
            <p:nvPr/>
          </p:nvSpPr>
          <p:spPr>
            <a:xfrm>
              <a:off x="1444204" y="2160000"/>
              <a:ext cx="701220" cy="482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a:extLst>
                <a:ext uri="{FF2B5EF4-FFF2-40B4-BE49-F238E27FC236}">
                  <a16:creationId xmlns:a16="http://schemas.microsoft.com/office/drawing/2014/main" id="{A6E2AD46-254A-C546-8F36-0AFFE46CC63E}"/>
                </a:ext>
              </a:extLst>
            </p:cNvPr>
            <p:cNvPicPr>
              <a:picLocks noChangeAspect="1"/>
            </p:cNvPicPr>
            <p:nvPr/>
          </p:nvPicPr>
          <p:blipFill>
            <a:blip r:embed="rId8"/>
            <a:stretch>
              <a:fillRect/>
            </a:stretch>
          </p:blipFill>
          <p:spPr>
            <a:xfrm>
              <a:off x="1604404" y="2206168"/>
              <a:ext cx="417425" cy="389493"/>
            </a:xfrm>
            <a:prstGeom prst="rect">
              <a:avLst/>
            </a:prstGeom>
          </p:spPr>
        </p:pic>
        <p:sp>
          <p:nvSpPr>
            <p:cNvPr id="34" name="Rechthoek 33">
              <a:extLst>
                <a:ext uri="{FF2B5EF4-FFF2-40B4-BE49-F238E27FC236}">
                  <a16:creationId xmlns:a16="http://schemas.microsoft.com/office/drawing/2014/main" id="{BEE8FCF6-7DE0-2B41-BE22-EDA1DDD9E7BD}"/>
                </a:ext>
              </a:extLst>
            </p:cNvPr>
            <p:cNvSpPr/>
            <p:nvPr/>
          </p:nvSpPr>
          <p:spPr>
            <a:xfrm>
              <a:off x="2130004" y="2160000"/>
              <a:ext cx="3089996" cy="243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ustDataLst>
      <p:tags r:id="rId1"/>
    </p:custDataLst>
    <p:extLst>
      <p:ext uri="{BB962C8B-B14F-4D97-AF65-F5344CB8AC3E}">
        <p14:creationId xmlns:p14="http://schemas.microsoft.com/office/powerpoint/2010/main" val="1204698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Lachende vrouwen die op een laptop zitten">
            <a:extLst>
              <a:ext uri="{FF2B5EF4-FFF2-40B4-BE49-F238E27FC236}">
                <a16:creationId xmlns:a16="http://schemas.microsoft.com/office/drawing/2014/main" id="{759E9042-C0B9-6F54-BC18-2F4BFFFB45BA}"/>
              </a:ext>
            </a:extLst>
          </p:cNvPr>
          <p:cNvPicPr>
            <a:picLocks noChangeAspect="1"/>
          </p:cNvPicPr>
          <p:nvPr/>
        </p:nvPicPr>
        <p:blipFill>
          <a:blip r:embed="rId3">
            <a:alphaModFix amt="35000"/>
          </a:blip>
          <a:stretch>
            <a:fillRect/>
          </a:stretch>
        </p:blipFill>
        <p:spPr>
          <a:xfrm>
            <a:off x="0" y="-619317"/>
            <a:ext cx="12119434" cy="8096633"/>
          </a:xfrm>
          <a:prstGeom prst="rect">
            <a:avLst/>
          </a:prstGeom>
        </p:spPr>
      </p:pic>
      <p:sp>
        <p:nvSpPr>
          <p:cNvPr id="2" name="Titel 1">
            <a:extLst>
              <a:ext uri="{FF2B5EF4-FFF2-40B4-BE49-F238E27FC236}">
                <a16:creationId xmlns:a16="http://schemas.microsoft.com/office/drawing/2014/main" id="{D14B7224-2833-2781-2B5C-255C50C06B75}"/>
              </a:ext>
            </a:extLst>
          </p:cNvPr>
          <p:cNvSpPr>
            <a:spLocks noGrp="1"/>
          </p:cNvSpPr>
          <p:nvPr>
            <p:ph type="title"/>
          </p:nvPr>
        </p:nvSpPr>
        <p:spPr>
          <a:xfrm>
            <a:off x="0" y="365125"/>
            <a:ext cx="12192000" cy="1325563"/>
          </a:xfrm>
        </p:spPr>
        <p:txBody>
          <a:bodyPr>
            <a:normAutofit/>
          </a:bodyPr>
          <a:lstStyle/>
          <a:p>
            <a:pPr algn="ctr"/>
            <a:r>
              <a:rPr lang="nl-NL" dirty="0">
                <a:solidFill>
                  <a:srgbClr val="9C2E75"/>
                </a:solidFill>
                <a:ea typeface="Calibri"/>
                <a:cs typeface="Calibri"/>
              </a:rPr>
              <a:t>Over wie gaat het?</a:t>
            </a:r>
          </a:p>
        </p:txBody>
      </p:sp>
      <p:sp>
        <p:nvSpPr>
          <p:cNvPr id="3" name="Tijdelijke aanduiding voor inhoud 2">
            <a:extLst>
              <a:ext uri="{FF2B5EF4-FFF2-40B4-BE49-F238E27FC236}">
                <a16:creationId xmlns:a16="http://schemas.microsoft.com/office/drawing/2014/main" id="{AD6EE507-17A9-F377-00AB-A27BDA041FAD}"/>
              </a:ext>
            </a:extLst>
          </p:cNvPr>
          <p:cNvSpPr>
            <a:spLocks noGrp="1"/>
          </p:cNvSpPr>
          <p:nvPr>
            <p:ph idx="1"/>
          </p:nvPr>
        </p:nvSpPr>
        <p:spPr>
          <a:xfrm>
            <a:off x="632469" y="1482337"/>
            <a:ext cx="10927062" cy="5263696"/>
          </a:xfrm>
        </p:spPr>
        <p:txBody>
          <a:bodyPr vert="horz" lIns="121882" tIns="60941" rIns="121882" bIns="60941" rtlCol="0" anchor="t">
            <a:normAutofit/>
          </a:bodyPr>
          <a:lstStyle/>
          <a:p>
            <a:pPr>
              <a:lnSpc>
                <a:spcPct val="150000"/>
              </a:lnSpc>
            </a:pPr>
            <a:r>
              <a:rPr lang="nl-NL" sz="1800" b="1" dirty="0">
                <a:solidFill>
                  <a:srgbClr val="13889C"/>
                </a:solidFill>
                <a:latin typeface="Roboto"/>
                <a:ea typeface="Calibri" panose="020F0502020204030204" pitchFamily="34" charset="0"/>
                <a:cs typeface="Roboto"/>
              </a:rPr>
              <a:t>Kinderen, jongeren en volwassenen met een (licht) verstandelijke beperking, een lichamelijke beperking, zintuigelijke beperking, of een meervoudige beperking.</a:t>
            </a:r>
          </a:p>
          <a:p>
            <a:pPr>
              <a:lnSpc>
                <a:spcPct val="150000"/>
              </a:lnSpc>
            </a:pPr>
            <a:endParaRPr lang="nl-NL" sz="1800" b="1" dirty="0">
              <a:solidFill>
                <a:srgbClr val="13889C"/>
              </a:solidFill>
              <a:latin typeface="Roboto"/>
              <a:ea typeface="Calibri" panose="020F0502020204030204" pitchFamily="34" charset="0"/>
              <a:cs typeface="Roboto"/>
            </a:endParaRPr>
          </a:p>
          <a:p>
            <a:pPr>
              <a:lnSpc>
                <a:spcPct val="150000"/>
              </a:lnSpc>
            </a:pPr>
            <a:r>
              <a:rPr lang="nl-NL" sz="1800" dirty="0">
                <a:solidFill>
                  <a:srgbClr val="13889C"/>
                </a:solidFill>
                <a:latin typeface="Roboto"/>
                <a:ea typeface="Calibri" panose="020F0502020204030204" pitchFamily="34" charset="0"/>
                <a:cs typeface="Roboto"/>
              </a:rPr>
              <a:t>De (doel)groep heeft een blijvende beperking of aandoening die niet overgaat. Zorg en ondersteuning zijn daarom blijvend (levenslang) nodig en </a:t>
            </a:r>
            <a:r>
              <a:rPr lang="nl-NL" sz="1800" b="1" dirty="0">
                <a:solidFill>
                  <a:srgbClr val="13889C"/>
                </a:solidFill>
                <a:latin typeface="Roboto"/>
                <a:ea typeface="Calibri" panose="020F0502020204030204" pitchFamily="34" charset="0"/>
                <a:cs typeface="Roboto"/>
              </a:rPr>
              <a:t>niet primair gericht op genezing </a:t>
            </a:r>
            <a:r>
              <a:rPr lang="nl-NL" sz="1800" dirty="0">
                <a:solidFill>
                  <a:srgbClr val="13889C"/>
                </a:solidFill>
                <a:latin typeface="Roboto"/>
                <a:ea typeface="Calibri" panose="020F0502020204030204" pitchFamily="34" charset="0"/>
                <a:cs typeface="Roboto"/>
              </a:rPr>
              <a:t>(curatief), </a:t>
            </a:r>
            <a:r>
              <a:rPr lang="nl-NL" sz="1800" b="1" dirty="0">
                <a:solidFill>
                  <a:srgbClr val="13889C"/>
                </a:solidFill>
                <a:latin typeface="Roboto"/>
                <a:ea typeface="Calibri" panose="020F0502020204030204" pitchFamily="34" charset="0"/>
                <a:cs typeface="Roboto"/>
              </a:rPr>
              <a:t>maar op de ontwikkeling en kwaliteit van leven </a:t>
            </a:r>
            <a:r>
              <a:rPr lang="nl-NL" sz="1800" dirty="0">
                <a:solidFill>
                  <a:srgbClr val="13889C"/>
                </a:solidFill>
                <a:latin typeface="Roboto"/>
                <a:ea typeface="Calibri" panose="020F0502020204030204" pitchFamily="34" charset="0"/>
                <a:cs typeface="Roboto"/>
              </a:rPr>
              <a:t>van mensen en het </a:t>
            </a:r>
            <a:r>
              <a:rPr lang="nl-NL" sz="1800" b="1" dirty="0">
                <a:solidFill>
                  <a:srgbClr val="13889C"/>
                </a:solidFill>
                <a:latin typeface="Roboto"/>
                <a:ea typeface="Calibri" panose="020F0502020204030204" pitchFamily="34" charset="0"/>
                <a:cs typeface="Roboto"/>
              </a:rPr>
              <a:t>naar vermogen participeren in de samenleving.</a:t>
            </a:r>
          </a:p>
          <a:p>
            <a:pPr marL="0" indent="0">
              <a:lnSpc>
                <a:spcPct val="150000"/>
              </a:lnSpc>
              <a:buNone/>
            </a:pPr>
            <a:endParaRPr lang="nl-NL" sz="1800" b="1" dirty="0">
              <a:solidFill>
                <a:srgbClr val="13889C"/>
              </a:solidFill>
              <a:latin typeface="Roboto"/>
              <a:ea typeface="Calibri" panose="020F0502020204030204" pitchFamily="34" charset="0"/>
              <a:cs typeface="Roboto"/>
            </a:endParaRPr>
          </a:p>
          <a:p>
            <a:pPr>
              <a:lnSpc>
                <a:spcPct val="150000"/>
              </a:lnSpc>
            </a:pPr>
            <a:r>
              <a:rPr lang="nl-NL" sz="1800" b="1" dirty="0">
                <a:solidFill>
                  <a:srgbClr val="13889C"/>
                </a:solidFill>
                <a:latin typeface="Roboto"/>
                <a:ea typeface="Calibri" panose="020F0502020204030204" pitchFamily="34" charset="0"/>
                <a:cs typeface="Roboto"/>
              </a:rPr>
              <a:t>De behoefte aan zorg en ondersteuning reikt vaak verder dan alleen het jeugddomein</a:t>
            </a:r>
            <a:r>
              <a:rPr lang="nl-NL" sz="1800" dirty="0">
                <a:solidFill>
                  <a:srgbClr val="13889C"/>
                </a:solidFill>
                <a:latin typeface="Roboto"/>
                <a:ea typeface="Calibri" panose="020F0502020204030204" pitchFamily="34" charset="0"/>
                <a:cs typeface="Roboto"/>
              </a:rPr>
              <a:t>. Er is vaak ook behoefte aan zorg en ondersteuning vanuit de Wet langdurige zorg (Wlz), de Zorgverzekeringswet (Zvw), de Participatiewet of de Wet maatschappelijke ondersteuning (Wmo). </a:t>
            </a:r>
          </a:p>
        </p:txBody>
      </p:sp>
    </p:spTree>
    <p:extLst>
      <p:ext uri="{BB962C8B-B14F-4D97-AF65-F5344CB8AC3E}">
        <p14:creationId xmlns:p14="http://schemas.microsoft.com/office/powerpoint/2010/main" val="22616199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hoek 30">
            <a:extLst>
              <a:ext uri="{FF2B5EF4-FFF2-40B4-BE49-F238E27FC236}">
                <a16:creationId xmlns:a16="http://schemas.microsoft.com/office/drawing/2014/main" id="{CC62EDB0-DF73-2249-88C9-1CF6EBEA01DE}"/>
              </a:ext>
            </a:extLst>
          </p:cNvPr>
          <p:cNvSpPr/>
          <p:nvPr/>
        </p:nvSpPr>
        <p:spPr>
          <a:xfrm>
            <a:off x="1440000" y="0"/>
            <a:ext cx="378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9D95C486-9D42-E04A-9736-EC7217D90DD3}"/>
              </a:ext>
            </a:extLst>
          </p:cNvPr>
          <p:cNvSpPr/>
          <p:nvPr/>
        </p:nvSpPr>
        <p:spPr>
          <a:xfrm>
            <a:off x="3572540" y="-1201"/>
            <a:ext cx="8308760" cy="139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77BEF896-835F-CE46-9F86-2533FC93E8FA}"/>
              </a:ext>
            </a:extLst>
          </p:cNvPr>
          <p:cNvPicPr preferRelativeResize="0">
            <a:picLocks/>
          </p:cNvPicPr>
          <p:nvPr/>
        </p:nvPicPr>
        <p:blipFill>
          <a:blip r:embed="rId3"/>
          <a:stretch>
            <a:fillRect/>
          </a:stretch>
        </p:blipFill>
        <p:spPr>
          <a:xfrm>
            <a:off x="1429301" y="-1201"/>
            <a:ext cx="3780000" cy="2160000"/>
          </a:xfrm>
          <a:prstGeom prst="rect">
            <a:avLst/>
          </a:prstGeom>
          <a:solidFill>
            <a:schemeClr val="bg2"/>
          </a:solidFill>
        </p:spPr>
      </p:pic>
      <p:pic>
        <p:nvPicPr>
          <p:cNvPr id="13" name="Afbeelding 12">
            <a:extLst>
              <a:ext uri="{FF2B5EF4-FFF2-40B4-BE49-F238E27FC236}">
                <a16:creationId xmlns:a16="http://schemas.microsoft.com/office/drawing/2014/main" id="{879C352B-81BB-D44D-9766-9079E8150381}"/>
              </a:ext>
            </a:extLst>
          </p:cNvPr>
          <p:cNvPicPr>
            <a:picLocks noChangeAspect="1"/>
          </p:cNvPicPr>
          <p:nvPr/>
        </p:nvPicPr>
        <p:blipFill>
          <a:blip r:embed="rId4"/>
          <a:stretch>
            <a:fillRect/>
          </a:stretch>
        </p:blipFill>
        <p:spPr>
          <a:xfrm>
            <a:off x="1623600" y="348114"/>
            <a:ext cx="180000" cy="180000"/>
          </a:xfrm>
          <a:prstGeom prst="rect">
            <a:avLst/>
          </a:prstGeom>
        </p:spPr>
      </p:pic>
      <p:sp>
        <p:nvSpPr>
          <p:cNvPr id="16" name="Tekstvak 15">
            <a:extLst>
              <a:ext uri="{FF2B5EF4-FFF2-40B4-BE49-F238E27FC236}">
                <a16:creationId xmlns:a16="http://schemas.microsoft.com/office/drawing/2014/main" id="{3902CF34-F4CC-5044-A436-F55A0A73A6A4}"/>
              </a:ext>
            </a:extLst>
          </p:cNvPr>
          <p:cNvSpPr txBox="1"/>
          <p:nvPr/>
        </p:nvSpPr>
        <p:spPr>
          <a:xfrm>
            <a:off x="1429302" y="724856"/>
            <a:ext cx="3780000" cy="584775"/>
          </a:xfrm>
          <a:prstGeom prst="rect">
            <a:avLst/>
          </a:prstGeom>
          <a:noFill/>
        </p:spPr>
        <p:txBody>
          <a:bodyPr wrap="square">
            <a:spAutoFit/>
          </a:bodyPr>
          <a:lstStyle/>
          <a:p>
            <a:pPr algn="ctr"/>
            <a:r>
              <a:rPr lang="nl-NL" sz="3200" cap="none" dirty="0">
                <a:solidFill>
                  <a:schemeClr val="bg1"/>
                </a:solidFill>
                <a:latin typeface="Roboto" panose="02000000000000000000" pitchFamily="2" charset="0"/>
                <a:ea typeface="Roboto" panose="02000000000000000000" pitchFamily="2" charset="0"/>
                <a:cs typeface="Roboto" panose="02000000000000000000" pitchFamily="2" charset="0"/>
              </a:rPr>
              <a:t>Krachten bundelen</a:t>
            </a:r>
          </a:p>
        </p:txBody>
      </p:sp>
      <p:pic>
        <p:nvPicPr>
          <p:cNvPr id="19" name="Afbeelding 18">
            <a:extLst>
              <a:ext uri="{FF2B5EF4-FFF2-40B4-BE49-F238E27FC236}">
                <a16:creationId xmlns:a16="http://schemas.microsoft.com/office/drawing/2014/main" id="{5ADC84CC-A9EC-144A-A80F-22D99CF30673}"/>
              </a:ext>
            </a:extLst>
          </p:cNvPr>
          <p:cNvPicPr>
            <a:picLocks noChangeAspect="1"/>
          </p:cNvPicPr>
          <p:nvPr/>
        </p:nvPicPr>
        <p:blipFill>
          <a:blip r:embed="rId5"/>
          <a:stretch>
            <a:fillRect/>
          </a:stretch>
        </p:blipFill>
        <p:spPr>
          <a:xfrm rot="10800000">
            <a:off x="11700000" y="6372000"/>
            <a:ext cx="181945" cy="181945"/>
          </a:xfrm>
          <a:prstGeom prst="rect">
            <a:avLst/>
          </a:prstGeom>
        </p:spPr>
      </p:pic>
      <p:pic>
        <p:nvPicPr>
          <p:cNvPr id="28" name="Afbeelding 27">
            <a:extLst>
              <a:ext uri="{FF2B5EF4-FFF2-40B4-BE49-F238E27FC236}">
                <a16:creationId xmlns:a16="http://schemas.microsoft.com/office/drawing/2014/main" id="{49A85766-EE5C-8B48-A342-A2F1DF09595D}"/>
              </a:ext>
            </a:extLst>
          </p:cNvPr>
          <p:cNvPicPr>
            <a:picLocks noChangeAspect="1"/>
          </p:cNvPicPr>
          <p:nvPr/>
        </p:nvPicPr>
        <p:blipFill>
          <a:blip r:embed="rId6"/>
          <a:stretch>
            <a:fillRect/>
          </a:stretch>
        </p:blipFill>
        <p:spPr>
          <a:xfrm>
            <a:off x="6372000" y="0"/>
            <a:ext cx="850900" cy="1219200"/>
          </a:xfrm>
          <a:prstGeom prst="rect">
            <a:avLst/>
          </a:prstGeom>
        </p:spPr>
      </p:pic>
      <p:pic>
        <p:nvPicPr>
          <p:cNvPr id="22" name="Afbeelding 21">
            <a:extLst>
              <a:ext uri="{FF2B5EF4-FFF2-40B4-BE49-F238E27FC236}">
                <a16:creationId xmlns:a16="http://schemas.microsoft.com/office/drawing/2014/main" id="{A72F8286-49A6-7741-B4AC-7DDE38336A2D}"/>
              </a:ext>
            </a:extLst>
          </p:cNvPr>
          <p:cNvPicPr preferRelativeResize="0">
            <a:picLocks/>
          </p:cNvPicPr>
          <p:nvPr/>
        </p:nvPicPr>
        <p:blipFill>
          <a:blip r:embed="rId3">
            <a:alphaModFix amt="10000"/>
          </a:blip>
          <a:stretch>
            <a:fillRect/>
          </a:stretch>
        </p:blipFill>
        <p:spPr>
          <a:xfrm>
            <a:off x="7534954" y="2158710"/>
            <a:ext cx="4648487" cy="2416090"/>
          </a:xfrm>
          <a:prstGeom prst="rect">
            <a:avLst/>
          </a:prstGeom>
          <a:solidFill>
            <a:schemeClr val="accent4"/>
          </a:solidFill>
        </p:spPr>
      </p:pic>
      <p:sp>
        <p:nvSpPr>
          <p:cNvPr id="29" name="Tekstvak 28">
            <a:extLst>
              <a:ext uri="{FF2B5EF4-FFF2-40B4-BE49-F238E27FC236}">
                <a16:creationId xmlns:a16="http://schemas.microsoft.com/office/drawing/2014/main" id="{909AA43F-788C-014C-93DF-28A10F045ACC}"/>
              </a:ext>
            </a:extLst>
          </p:cNvPr>
          <p:cNvSpPr txBox="1"/>
          <p:nvPr/>
        </p:nvSpPr>
        <p:spPr>
          <a:xfrm>
            <a:off x="7740000" y="288000"/>
            <a:ext cx="3755314" cy="523220"/>
          </a:xfrm>
          <a:prstGeom prst="rect">
            <a:avLst/>
          </a:prstGeom>
          <a:noFill/>
        </p:spPr>
        <p:txBody>
          <a:bodyPr wrap="square">
            <a:spAutoFit/>
          </a:bodyPr>
          <a:lstStyle/>
          <a:p>
            <a:r>
              <a:rPr lang="nl-NL" sz="1400"/>
              <a:t>Of een groter vak voor informatie die je wilt accentueren</a:t>
            </a:r>
            <a:endParaRPr lang="nl-NL" sz="1400" cap="none">
              <a:latin typeface="Roboto" panose="02000000000000000000" pitchFamily="2" charset="0"/>
              <a:ea typeface="Roboto" panose="02000000000000000000" pitchFamily="2" charset="0"/>
              <a:cs typeface="Roboto" panose="02000000000000000000" pitchFamily="2" charset="0"/>
            </a:endParaRPr>
          </a:p>
        </p:txBody>
      </p:sp>
      <p:sp>
        <p:nvSpPr>
          <p:cNvPr id="3" name="Tekstvak 2">
            <a:extLst>
              <a:ext uri="{FF2B5EF4-FFF2-40B4-BE49-F238E27FC236}">
                <a16:creationId xmlns:a16="http://schemas.microsoft.com/office/drawing/2014/main" id="{3440D4A9-6A70-5157-DC36-D44CC162E894}"/>
              </a:ext>
            </a:extLst>
          </p:cNvPr>
          <p:cNvSpPr txBox="1"/>
          <p:nvPr/>
        </p:nvSpPr>
        <p:spPr>
          <a:xfrm>
            <a:off x="7266042" y="2864248"/>
            <a:ext cx="5186310" cy="748923"/>
          </a:xfrm>
          <a:prstGeom prst="rect">
            <a:avLst/>
          </a:prstGeom>
          <a:noFill/>
        </p:spPr>
        <p:txBody>
          <a:bodyPr wrap="square">
            <a:spAutoFit/>
          </a:bodyPr>
          <a:lstStyle/>
          <a:p>
            <a:pPr lvl="0" algn="ctr">
              <a:lnSpc>
                <a:spcPct val="150000"/>
              </a:lnSpc>
            </a:pPr>
            <a:r>
              <a:rPr lang="nl-NL" sz="3200" dirty="0">
                <a:solidFill>
                  <a:schemeClr val="accent2"/>
                </a:solidFill>
                <a:latin typeface="Roboto" panose="02000000000000000000" pitchFamily="2" charset="0"/>
                <a:ea typeface="Roboto" panose="02000000000000000000" pitchFamily="2" charset="0"/>
                <a:cs typeface="Roboto" panose="02000000000000000000" pitchFamily="2" charset="0"/>
              </a:rPr>
              <a:t>Kennisinstituten</a:t>
            </a:r>
          </a:p>
        </p:txBody>
      </p:sp>
      <p:pic>
        <p:nvPicPr>
          <p:cNvPr id="2" name="Picture 2" descr="Home - Landelijk Kenniscentrum LVB">
            <a:extLst>
              <a:ext uri="{FF2B5EF4-FFF2-40B4-BE49-F238E27FC236}">
                <a16:creationId xmlns:a16="http://schemas.microsoft.com/office/drawing/2014/main" id="{D7148836-323D-6003-AA6B-F39AD0B30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3600" y="2232380"/>
            <a:ext cx="2160000" cy="216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4" descr="NJI-logo-rechts_schild links_RGB-03_jpg - Richtlijnen jeugdhulp en  jeugdbescherming">
            <a:extLst>
              <a:ext uri="{FF2B5EF4-FFF2-40B4-BE49-F238E27FC236}">
                <a16:creationId xmlns:a16="http://schemas.microsoft.com/office/drawing/2014/main" id="{CAFDF8CB-9825-8E29-9D0E-C78E80E9F5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40517"/>
          <a:stretch>
            <a:fillRect/>
          </a:stretch>
        </p:blipFill>
        <p:spPr bwMode="auto">
          <a:xfrm>
            <a:off x="5107547" y="4100412"/>
            <a:ext cx="1976906" cy="2606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Huisstijl | Movisie">
            <a:extLst>
              <a:ext uri="{FF2B5EF4-FFF2-40B4-BE49-F238E27FC236}">
                <a16:creationId xmlns:a16="http://schemas.microsoft.com/office/drawing/2014/main" id="{ED7BE483-4EA7-914E-AE14-0728700BAD2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071"/>
          <a:stretch>
            <a:fillRect/>
          </a:stretch>
        </p:blipFill>
        <p:spPr bwMode="auto">
          <a:xfrm>
            <a:off x="5105022" y="2448198"/>
            <a:ext cx="1692428" cy="145659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7" name="Picture 2" descr="Kenniscentrum Kinder- en Jeugdpsychiatrie – Samen werken, voor de beste  jeugdhulp">
            <a:extLst>
              <a:ext uri="{FF2B5EF4-FFF2-40B4-BE49-F238E27FC236}">
                <a16:creationId xmlns:a16="http://schemas.microsoft.com/office/drawing/2014/main" id="{FCABD778-13EA-B599-49C9-CBAFAF4F10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0022" y="4512634"/>
            <a:ext cx="2378557" cy="1781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3379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7"/>
</p:tagLst>
</file>

<file path=ppt/theme/theme1.xml><?xml version="1.0" encoding="utf-8"?>
<a:theme xmlns:a="http://schemas.openxmlformats.org/drawingml/2006/main" name="Kantoorthema">
  <a:themeElements>
    <a:clrScheme name="Aangepast 1">
      <a:dk1>
        <a:srgbClr val="FFFFFF"/>
      </a:dk1>
      <a:lt1>
        <a:srgbClr val="FFFFFF"/>
      </a:lt1>
      <a:dk2>
        <a:srgbClr val="00869C"/>
      </a:dk2>
      <a:lt2>
        <a:srgbClr val="009BAF"/>
      </a:lt2>
      <a:accent1>
        <a:srgbClr val="00869C"/>
      </a:accent1>
      <a:accent2>
        <a:srgbClr val="9C2E75"/>
      </a:accent2>
      <a:accent3>
        <a:srgbClr val="EA4E63"/>
      </a:accent3>
      <a:accent4>
        <a:srgbClr val="D3ADCB"/>
      </a:accent4>
      <a:accent5>
        <a:srgbClr val="D0E6EC"/>
      </a:accent5>
      <a:accent6>
        <a:srgbClr val="FCE2E0"/>
      </a:accent6>
      <a:hlink>
        <a:srgbClr val="9C2E75"/>
      </a:hlink>
      <a:folHlink>
        <a:srgbClr val="009BAF"/>
      </a:folHlink>
    </a:clrScheme>
    <a:fontScheme name="LKC LVB 202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delijk Kenniscentrum LVB PPT sjabloon" id="{E8E89B9D-F293-4B42-9C40-8106993D4059}" vid="{C3314064-4AC6-4C12-B635-F87819E7700B}"/>
    </a:ext>
  </a:extLst>
</a:theme>
</file>

<file path=ppt/theme/theme2.xml><?xml version="1.0" encoding="utf-8"?>
<a:theme xmlns:a="http://schemas.openxmlformats.org/drawingml/2006/main" name="Basis dia">
  <a:themeElements>
    <a:clrScheme name="NJI">
      <a:dk1>
        <a:srgbClr val="072C54"/>
      </a:dk1>
      <a:lt1>
        <a:srgbClr val="FFFFFF"/>
      </a:lt1>
      <a:dk2>
        <a:srgbClr val="072C54"/>
      </a:dk2>
      <a:lt2>
        <a:srgbClr val="FFFFFF"/>
      </a:lt2>
      <a:accent1>
        <a:srgbClr val="BCB361"/>
      </a:accent1>
      <a:accent2>
        <a:srgbClr val="B35D00"/>
      </a:accent2>
      <a:accent3>
        <a:srgbClr val="4B798C"/>
      </a:accent3>
      <a:accent4>
        <a:srgbClr val="8D8683"/>
      </a:accent4>
      <a:accent5>
        <a:srgbClr val="637F33"/>
      </a:accent5>
      <a:accent6>
        <a:srgbClr val="AB343E"/>
      </a:accent6>
      <a:hlink>
        <a:srgbClr val="072C54"/>
      </a:hlink>
      <a:folHlink>
        <a:srgbClr val="072C5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euw PowerPoint format NJi 2024 (002).pptx" id="{12DCFCAF-0181-46AC-BF2F-29B9581B7CEB}" vid="{E34B850D-8DED-4E5D-A699-15737753C689}"/>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171A9893A9F748A5B98B5E3F94859B" ma:contentTypeVersion="19" ma:contentTypeDescription="Een nieuw document maken." ma:contentTypeScope="" ma:versionID="d05db5f6980a117bf49a59d10a9031de">
  <xsd:schema xmlns:xsd="http://www.w3.org/2001/XMLSchema" xmlns:xs="http://www.w3.org/2001/XMLSchema" xmlns:p="http://schemas.microsoft.com/office/2006/metadata/properties" xmlns:ns2="523c8cff-d3af-42cf-aeb7-456bb2937f3e" xmlns:ns3="6fef746f-d891-4467-8b30-b69088ce9e20" targetNamespace="http://schemas.microsoft.com/office/2006/metadata/properties" ma:root="true" ma:fieldsID="6ca8362e73eecd5a47680e0e552dd333" ns2:_="" ns3:_="">
    <xsd:import namespace="523c8cff-d3af-42cf-aeb7-456bb2937f3e"/>
    <xsd:import namespace="6fef746f-d891-4467-8b30-b69088ce9e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3c8cff-d3af-42cf-aeb7-456bb2937f3e"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6fdb7e17-abc8-4a4d-b8e1-6c88ce77b39c}" ma:internalName="TaxCatchAll" ma:showField="CatchAllData" ma:web="523c8cff-d3af-42cf-aeb7-456bb2937f3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fef746f-d891-4467-8b30-b69088ce9e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aef8f180-86b8-4b6c-a264-5f650fe2ba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fef746f-d891-4467-8b30-b69088ce9e20">
      <Terms xmlns="http://schemas.microsoft.com/office/infopath/2007/PartnerControls"/>
    </lcf76f155ced4ddcb4097134ff3c332f>
    <TaxCatchAll xmlns="523c8cff-d3af-42cf-aeb7-456bb2937f3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82B51D-CDA5-4CD8-AD76-00A6E0C5E1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3c8cff-d3af-42cf-aeb7-456bb2937f3e"/>
    <ds:schemaRef ds:uri="6fef746f-d891-4467-8b30-b69088ce9e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C7AF06-C3CA-4F24-A3B9-BE7C693E2A00}">
  <ds:schemaRefs>
    <ds:schemaRef ds:uri="523c8cff-d3af-42cf-aeb7-456bb2937f3e"/>
    <ds:schemaRef ds:uri="6fef746f-d891-4467-8b30-b69088ce9e2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1235070-D9C2-4CF6-829E-192A629CF3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2940</Words>
  <Application>Microsoft Office PowerPoint</Application>
  <PresentationFormat>Breedbeeld</PresentationFormat>
  <Paragraphs>223</Paragraphs>
  <Slides>36</Slides>
  <Notes>11</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36</vt:i4>
      </vt:variant>
    </vt:vector>
  </HeadingPairs>
  <TitlesOfParts>
    <vt:vector size="45" baseType="lpstr">
      <vt:lpstr>Aptos</vt:lpstr>
      <vt:lpstr>Arial</vt:lpstr>
      <vt:lpstr>Calibri</vt:lpstr>
      <vt:lpstr>Roboto</vt:lpstr>
      <vt:lpstr>Symbol</vt:lpstr>
      <vt:lpstr>Times New Roman</vt:lpstr>
      <vt:lpstr>Wingdings</vt:lpstr>
      <vt:lpstr>Kantoorthema</vt:lpstr>
      <vt:lpstr>Basis dia</vt:lpstr>
      <vt:lpstr>PowerPoint-presentatie</vt:lpstr>
      <vt:lpstr>PowerPoint-presentatie</vt:lpstr>
      <vt:lpstr>PowerPoint-presentatie</vt:lpstr>
      <vt:lpstr>PowerPoint-presentatie</vt:lpstr>
      <vt:lpstr>PowerPoint-presentatie</vt:lpstr>
      <vt:lpstr>PowerPoint-presentatie</vt:lpstr>
      <vt:lpstr>PowerPoint-presentatie</vt:lpstr>
      <vt:lpstr>Over wie gaat het?</vt:lpstr>
      <vt:lpstr>PowerPoint-presentatie</vt:lpstr>
      <vt:lpstr>PowerPoint-presentatie</vt:lpstr>
      <vt:lpstr>Aanpak kwalitatief actiegericht leeronderzoek</vt:lpstr>
      <vt:lpstr>PowerPoint-presentatie</vt:lpstr>
      <vt:lpstr>PowerPoint-presentatie</vt:lpstr>
      <vt:lpstr>PowerPoint-presentatie</vt:lpstr>
      <vt:lpstr>PowerPoint-presentatie</vt:lpstr>
      <vt:lpstr>PowerPoint-presentatie</vt:lpstr>
      <vt:lpstr>PowerPoint-presentatie</vt:lpstr>
      <vt:lpstr>PowerPoint-presentatie</vt:lpstr>
      <vt:lpstr>Knelpunten</vt:lpstr>
      <vt:lpstr>Oplossingen</vt:lpstr>
      <vt:lpstr>Wat weten we (nog) niet?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van den Brink</dc:creator>
  <cp:lastModifiedBy>Lorena Julio</cp:lastModifiedBy>
  <cp:revision>4</cp:revision>
  <dcterms:created xsi:type="dcterms:W3CDTF">2025-06-12T12:38:25Z</dcterms:created>
  <dcterms:modified xsi:type="dcterms:W3CDTF">2025-07-17T13:37:00Z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0x01010027171A9893A9F748A5B98B5E3F94859B</vt:lpwstr>
  </property>
  <property fmtid="{D5CDD505-2E9C-101B-9397-08002B2CF9AE}" pid="3" name="MediaServiceImageTags">
    <vt:lpwstr/>
  </property>
</Properties>
</file>